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94" r:id="rId4"/>
    <p:sldMasterId id="2147483984" r:id="rId5"/>
  </p:sldMasterIdLst>
  <p:notesMasterIdLst>
    <p:notesMasterId r:id="rId50"/>
  </p:notesMasterIdLst>
  <p:handoutMasterIdLst>
    <p:handoutMasterId r:id="rId51"/>
  </p:handoutMasterIdLst>
  <p:sldIdLst>
    <p:sldId id="919" r:id="rId6"/>
    <p:sldId id="945" r:id="rId7"/>
    <p:sldId id="961" r:id="rId8"/>
    <p:sldId id="978" r:id="rId9"/>
    <p:sldId id="886" r:id="rId10"/>
    <p:sldId id="975" r:id="rId11"/>
    <p:sldId id="976" r:id="rId12"/>
    <p:sldId id="4750" r:id="rId13"/>
    <p:sldId id="260" r:id="rId14"/>
    <p:sldId id="271" r:id="rId15"/>
    <p:sldId id="881" r:id="rId16"/>
    <p:sldId id="963" r:id="rId17"/>
    <p:sldId id="968" r:id="rId18"/>
    <p:sldId id="970" r:id="rId19"/>
    <p:sldId id="4771" r:id="rId20"/>
    <p:sldId id="4742" r:id="rId21"/>
    <p:sldId id="4743" r:id="rId22"/>
    <p:sldId id="4751" r:id="rId23"/>
    <p:sldId id="4745" r:id="rId24"/>
    <p:sldId id="4746" r:id="rId25"/>
    <p:sldId id="4747" r:id="rId26"/>
    <p:sldId id="4748" r:id="rId27"/>
    <p:sldId id="4749" r:id="rId28"/>
    <p:sldId id="4752" r:id="rId29"/>
    <p:sldId id="973" r:id="rId30"/>
    <p:sldId id="971" r:id="rId31"/>
    <p:sldId id="943" r:id="rId32"/>
    <p:sldId id="958" r:id="rId33"/>
    <p:sldId id="959" r:id="rId34"/>
    <p:sldId id="960" r:id="rId35"/>
    <p:sldId id="889" r:id="rId36"/>
    <p:sldId id="4776" r:id="rId37"/>
    <p:sldId id="4759" r:id="rId38"/>
    <p:sldId id="4762" r:id="rId39"/>
    <p:sldId id="4763" r:id="rId40"/>
    <p:sldId id="4757" r:id="rId41"/>
    <p:sldId id="951" r:id="rId42"/>
    <p:sldId id="952" r:id="rId43"/>
    <p:sldId id="972" r:id="rId44"/>
    <p:sldId id="967" r:id="rId45"/>
    <p:sldId id="965" r:id="rId46"/>
    <p:sldId id="949" r:id="rId47"/>
    <p:sldId id="977" r:id="rId48"/>
    <p:sldId id="950" r:id="rId49"/>
  </p:sldIdLst>
  <p:sldSz cx="10972800" cy="6172200"/>
  <p:notesSz cx="7010400" cy="9296400"/>
  <p:defaultTextStyle>
    <a:defPPr>
      <a:defRPr lang="en-US"/>
    </a:defPPr>
    <a:lvl1pPr algn="l" defTabSz="457200" rtl="0" fontAlgn="base">
      <a:spcBef>
        <a:spcPct val="0"/>
      </a:spcBef>
      <a:spcAft>
        <a:spcPct val="0"/>
      </a:spcAft>
      <a:defRPr kern="1200">
        <a:solidFill>
          <a:schemeClr val="tx1"/>
        </a:solidFill>
        <a:latin typeface="Arial" charset="0"/>
        <a:ea typeface="MS PGothic" pitchFamily="34" charset="-128"/>
        <a:cs typeface="+mn-cs"/>
      </a:defRPr>
    </a:lvl1pPr>
    <a:lvl2pPr marL="457200" algn="l" defTabSz="457200" rtl="0" fontAlgn="base">
      <a:spcBef>
        <a:spcPct val="0"/>
      </a:spcBef>
      <a:spcAft>
        <a:spcPct val="0"/>
      </a:spcAft>
      <a:defRPr kern="1200">
        <a:solidFill>
          <a:schemeClr val="tx1"/>
        </a:solidFill>
        <a:latin typeface="Arial" charset="0"/>
        <a:ea typeface="MS PGothic" pitchFamily="34" charset="-128"/>
        <a:cs typeface="+mn-cs"/>
      </a:defRPr>
    </a:lvl2pPr>
    <a:lvl3pPr marL="914400" algn="l" defTabSz="457200" rtl="0" fontAlgn="base">
      <a:spcBef>
        <a:spcPct val="0"/>
      </a:spcBef>
      <a:spcAft>
        <a:spcPct val="0"/>
      </a:spcAft>
      <a:defRPr kern="1200">
        <a:solidFill>
          <a:schemeClr val="tx1"/>
        </a:solidFill>
        <a:latin typeface="Arial" charset="0"/>
        <a:ea typeface="MS PGothic" pitchFamily="34" charset="-128"/>
        <a:cs typeface="+mn-cs"/>
      </a:defRPr>
    </a:lvl3pPr>
    <a:lvl4pPr marL="1371600" algn="l" defTabSz="457200" rtl="0" fontAlgn="base">
      <a:spcBef>
        <a:spcPct val="0"/>
      </a:spcBef>
      <a:spcAft>
        <a:spcPct val="0"/>
      </a:spcAft>
      <a:defRPr kern="1200">
        <a:solidFill>
          <a:schemeClr val="tx1"/>
        </a:solidFill>
        <a:latin typeface="Arial" charset="0"/>
        <a:ea typeface="MS PGothic" pitchFamily="34" charset="-128"/>
        <a:cs typeface="+mn-cs"/>
      </a:defRPr>
    </a:lvl4pPr>
    <a:lvl5pPr marL="1828800" algn="l" defTabSz="457200" rtl="0" fontAlgn="base">
      <a:spcBef>
        <a:spcPct val="0"/>
      </a:spcBef>
      <a:spcAft>
        <a:spcPct val="0"/>
      </a:spcAft>
      <a:defRPr kern="1200">
        <a:solidFill>
          <a:schemeClr val="tx1"/>
        </a:solidFill>
        <a:latin typeface="Arial" charset="0"/>
        <a:ea typeface="MS PGothic" pitchFamily="34" charset="-128"/>
        <a:cs typeface="+mn-cs"/>
      </a:defRPr>
    </a:lvl5pPr>
    <a:lvl6pPr marL="2286000" algn="l" defTabSz="914400" rtl="0" eaLnBrk="1" latinLnBrk="0" hangingPunct="1">
      <a:defRPr kern="1200">
        <a:solidFill>
          <a:schemeClr val="tx1"/>
        </a:solidFill>
        <a:latin typeface="Arial" charset="0"/>
        <a:ea typeface="MS PGothic" pitchFamily="34" charset="-128"/>
        <a:cs typeface="+mn-cs"/>
      </a:defRPr>
    </a:lvl6pPr>
    <a:lvl7pPr marL="2743200" algn="l" defTabSz="914400" rtl="0" eaLnBrk="1" latinLnBrk="0" hangingPunct="1">
      <a:defRPr kern="1200">
        <a:solidFill>
          <a:schemeClr val="tx1"/>
        </a:solidFill>
        <a:latin typeface="Arial" charset="0"/>
        <a:ea typeface="MS PGothic" pitchFamily="34" charset="-128"/>
        <a:cs typeface="+mn-cs"/>
      </a:defRPr>
    </a:lvl7pPr>
    <a:lvl8pPr marL="3200400" algn="l" defTabSz="914400" rtl="0" eaLnBrk="1" latinLnBrk="0" hangingPunct="1">
      <a:defRPr kern="1200">
        <a:solidFill>
          <a:schemeClr val="tx1"/>
        </a:solidFill>
        <a:latin typeface="Arial" charset="0"/>
        <a:ea typeface="MS PGothic" pitchFamily="34" charset="-128"/>
        <a:cs typeface="+mn-cs"/>
      </a:defRPr>
    </a:lvl8pPr>
    <a:lvl9pPr marL="3657600" algn="l" defTabSz="914400" rtl="0" eaLnBrk="1" latinLnBrk="0" hangingPunct="1">
      <a:defRPr kern="1200">
        <a:solidFill>
          <a:schemeClr val="tx1"/>
        </a:solidFill>
        <a:latin typeface="Arial" charset="0"/>
        <a:ea typeface="MS PGothic" pitchFamily="34" charset="-128"/>
        <a:cs typeface="+mn-cs"/>
      </a:defRPr>
    </a:lvl9pPr>
  </p:defaultTextStyle>
  <p:extLst>
    <p:ext uri="{EFAFB233-063F-42B5-8137-9DF3F51BA10A}">
      <p15:sldGuideLst xmlns:p15="http://schemas.microsoft.com/office/powerpoint/2012/main">
        <p15:guide id="1" orient="horz" pos="1316">
          <p15:clr>
            <a:srgbClr val="A4A3A4"/>
          </p15:clr>
        </p15:guide>
        <p15:guide id="2" orient="horz" pos="3050">
          <p15:clr>
            <a:srgbClr val="A4A3A4"/>
          </p15:clr>
        </p15:guide>
        <p15:guide id="3" orient="horz" pos="3189">
          <p15:clr>
            <a:srgbClr val="A4A3A4"/>
          </p15:clr>
        </p15:guide>
        <p15:guide id="4" pos="5455">
          <p15:clr>
            <a:srgbClr val="A4A3A4"/>
          </p15:clr>
        </p15:guide>
        <p15:guide id="5" orient="horz" pos="975">
          <p15:clr>
            <a:srgbClr val="A4A3A4"/>
          </p15:clr>
        </p15:guide>
        <p15:guide id="6" pos="3457">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C4E9B"/>
    <a:srgbClr val="868686"/>
    <a:srgbClr val="0080A7"/>
    <a:srgbClr val="C2000B"/>
    <a:srgbClr val="F0047F"/>
    <a:srgbClr val="FF5400"/>
    <a:srgbClr val="042251"/>
    <a:srgbClr val="4E2D00"/>
    <a:srgbClr val="9A4216"/>
    <a:srgbClr val="0074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786" autoAdjust="0"/>
    <p:restoredTop sz="61629" autoAdjust="0"/>
  </p:normalViewPr>
  <p:slideViewPr>
    <p:cSldViewPr snapToGrid="0">
      <p:cViewPr varScale="1">
        <p:scale>
          <a:sx n="65" d="100"/>
          <a:sy n="65" d="100"/>
        </p:scale>
        <p:origin x="1146" y="72"/>
      </p:cViewPr>
      <p:guideLst>
        <p:guide orient="horz" pos="1316"/>
        <p:guide orient="horz" pos="3050"/>
        <p:guide orient="horz" pos="3189"/>
        <p:guide pos="5455"/>
        <p:guide orient="horz" pos="975"/>
        <p:guide pos="3457"/>
      </p:guideLst>
    </p:cSldViewPr>
  </p:slideViewPr>
  <p:outlineViewPr>
    <p:cViewPr>
      <p:scale>
        <a:sx n="33" d="100"/>
        <a:sy n="33" d="100"/>
      </p:scale>
      <p:origin x="0" y="0"/>
    </p:cViewPr>
  </p:outlineViewPr>
  <p:notesTextViewPr>
    <p:cViewPr>
      <p:scale>
        <a:sx n="150" d="100"/>
        <a:sy n="150" d="100"/>
      </p:scale>
      <p:origin x="0" y="0"/>
    </p:cViewPr>
  </p:notesTextViewPr>
  <p:sorterViewPr>
    <p:cViewPr varScale="1">
      <p:scale>
        <a:sx n="100" d="100"/>
        <a:sy n="100" d="100"/>
      </p:scale>
      <p:origin x="0" y="0"/>
    </p:cViewPr>
  </p:sorterViewPr>
  <p:notesViewPr>
    <p:cSldViewPr snapToGrid="0">
      <p:cViewPr varScale="1">
        <p:scale>
          <a:sx n="76" d="100"/>
          <a:sy n="76" d="100"/>
        </p:scale>
        <p:origin x="2610" y="96"/>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notesMaster" Target="notesMasters/notesMaster1.xml"/><Relationship Id="rId55" Type="http://schemas.openxmlformats.org/officeDocument/2006/relationships/tableStyles" Target="tableStyle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slide" Target="slides/slide36.xml"/><Relationship Id="rId54"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8" Type="http://schemas.openxmlformats.org/officeDocument/2006/relationships/slide" Target="slides/slide3.xml"/><Relationship Id="rId51" Type="http://schemas.openxmlformats.org/officeDocument/2006/relationships/handoutMaster" Target="handoutMasters/handoutMaster1.xml"/><Relationship Id="rId3" Type="http://schemas.openxmlformats.org/officeDocument/2006/relationships/customXml" Target="../customXml/item3.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Runtime</c:v>
                </c:pt>
              </c:strCache>
            </c:strRef>
          </c:tx>
          <c:spPr>
            <a:solidFill>
              <a:schemeClr val="tx2"/>
            </a:solidFill>
          </c:spPr>
          <c:dPt>
            <c:idx val="0"/>
            <c:bubble3D val="0"/>
            <c:spPr>
              <a:solidFill>
                <a:srgbClr val="0080A7"/>
              </a:solidFill>
              <a:ln w="19050">
                <a:solidFill>
                  <a:schemeClr val="lt1"/>
                </a:solidFill>
              </a:ln>
              <a:effectLst/>
            </c:spPr>
            <c:extLst>
              <c:ext xmlns:c16="http://schemas.microsoft.com/office/drawing/2014/chart" uri="{C3380CC4-5D6E-409C-BE32-E72D297353CC}">
                <c16:uniqueId val="{00000001-8AD7-4010-B198-F666270B1EB0}"/>
              </c:ext>
            </c:extLst>
          </c:dPt>
          <c:dPt>
            <c:idx val="1"/>
            <c:bubble3D val="0"/>
            <c:spPr>
              <a:solidFill>
                <a:srgbClr val="0C4E9B"/>
              </a:solidFill>
              <a:ln w="19050">
                <a:solidFill>
                  <a:schemeClr val="lt1"/>
                </a:solidFill>
              </a:ln>
              <a:effectLst/>
            </c:spPr>
            <c:extLst>
              <c:ext xmlns:c16="http://schemas.microsoft.com/office/drawing/2014/chart" uri="{C3380CC4-5D6E-409C-BE32-E72D297353CC}">
                <c16:uniqueId val="{00000002-8AD7-4010-B198-F666270B1EB0}"/>
              </c:ext>
            </c:extLst>
          </c:dPt>
          <c:dPt>
            <c:idx val="2"/>
            <c:bubble3D val="0"/>
            <c:spPr>
              <a:solidFill>
                <a:srgbClr val="868686"/>
              </a:solidFill>
              <a:ln w="19050">
                <a:solidFill>
                  <a:schemeClr val="lt1"/>
                </a:solidFill>
              </a:ln>
              <a:effectLst/>
            </c:spPr>
            <c:extLst>
              <c:ext xmlns:c16="http://schemas.microsoft.com/office/drawing/2014/chart" uri="{C3380CC4-5D6E-409C-BE32-E72D297353CC}">
                <c16:uniqueId val="{00000003-8AD7-4010-B198-F666270B1EB0}"/>
              </c:ext>
            </c:extLst>
          </c:dPt>
          <c:dLbls>
            <c:dLbl>
              <c:idx val="0"/>
              <c:layout>
                <c:manualLayout>
                  <c:x val="-0.10439210007550338"/>
                  <c:y val="-0.213405107685466"/>
                </c:manualLayout>
              </c:layout>
              <c:showLegendKey val="0"/>
              <c:showVal val="1"/>
              <c:showCatName val="1"/>
              <c:showSerName val="0"/>
              <c:showPercent val="0"/>
              <c:showBubbleSize val="0"/>
              <c:separator>
</c:separator>
              <c:extLst>
                <c:ext xmlns:c15="http://schemas.microsoft.com/office/drawing/2012/chart" uri="{CE6537A1-D6FC-4f65-9D91-7224C49458BB}"/>
                <c:ext xmlns:c16="http://schemas.microsoft.com/office/drawing/2014/chart" uri="{C3380CC4-5D6E-409C-BE32-E72D297353CC}">
                  <c16:uniqueId val="{00000001-8AD7-4010-B198-F666270B1EB0}"/>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1"/>
            <c:showSerName val="0"/>
            <c:showPercent val="0"/>
            <c:showBubbleSize val="0"/>
            <c:separator>
</c:separator>
            <c:showLeaderLines val="0"/>
            <c:extLst>
              <c:ext xmlns:c15="http://schemas.microsoft.com/office/drawing/2012/chart" uri="{CE6537A1-D6FC-4f65-9D91-7224C49458BB}"/>
            </c:extLst>
          </c:dLbls>
          <c:cat>
            <c:strRef>
              <c:f>Sheet1!$A$2:$A$4</c:f>
              <c:strCache>
                <c:ptCount val="3"/>
                <c:pt idx="0">
                  <c:v>Matvec</c:v>
                </c:pt>
                <c:pt idx="1">
                  <c:v>Waxpby</c:v>
                </c:pt>
                <c:pt idx="2">
                  <c:v>Dot</c:v>
                </c:pt>
              </c:strCache>
            </c:strRef>
          </c:cat>
          <c:val>
            <c:numRef>
              <c:f>Sheet1!$B$2:$B$4</c:f>
              <c:numCache>
                <c:formatCode>0%</c:formatCode>
                <c:ptCount val="3"/>
                <c:pt idx="0">
                  <c:v>0.83</c:v>
                </c:pt>
                <c:pt idx="1">
                  <c:v>0.11</c:v>
                </c:pt>
                <c:pt idx="2">
                  <c:v>0.06</c:v>
                </c:pt>
              </c:numCache>
            </c:numRef>
          </c:val>
          <c:extLst>
            <c:ext xmlns:c16="http://schemas.microsoft.com/office/drawing/2014/chart" uri="{C3380CC4-5D6E-409C-BE32-E72D297353CC}">
              <c16:uniqueId val="{00000000-8AD7-4010-B198-F666270B1EB0}"/>
            </c:ext>
          </c:extLst>
        </c:ser>
        <c:dLbls>
          <c:showLegendKey val="0"/>
          <c:showVal val="0"/>
          <c:showCatName val="0"/>
          <c:showSerName val="0"/>
          <c:showPercent val="0"/>
          <c:showBubbleSize val="0"/>
          <c:showLeaderLines val="0"/>
        </c:dLbls>
        <c:firstSliceAng val="0"/>
      </c:pie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Runtime</c:v>
                </c:pt>
              </c:strCache>
            </c:strRef>
          </c:tx>
          <c:spPr>
            <a:solidFill>
              <a:schemeClr val="tx2"/>
            </a:solidFill>
          </c:spPr>
          <c:dPt>
            <c:idx val="0"/>
            <c:bubble3D val="0"/>
            <c:spPr>
              <a:solidFill>
                <a:srgbClr val="0080A7"/>
              </a:solidFill>
              <a:ln w="19050">
                <a:solidFill>
                  <a:schemeClr val="lt1"/>
                </a:solidFill>
              </a:ln>
              <a:effectLst/>
            </c:spPr>
            <c:extLst>
              <c:ext xmlns:c16="http://schemas.microsoft.com/office/drawing/2014/chart" uri="{C3380CC4-5D6E-409C-BE32-E72D297353CC}">
                <c16:uniqueId val="{00000001-8AD7-4010-B198-F666270B1EB0}"/>
              </c:ext>
            </c:extLst>
          </c:dPt>
          <c:dPt>
            <c:idx val="1"/>
            <c:bubble3D val="0"/>
            <c:spPr>
              <a:solidFill>
                <a:srgbClr val="0C4E9B"/>
              </a:solidFill>
              <a:ln w="19050">
                <a:solidFill>
                  <a:schemeClr val="lt1"/>
                </a:solidFill>
              </a:ln>
              <a:effectLst/>
            </c:spPr>
            <c:extLst>
              <c:ext xmlns:c16="http://schemas.microsoft.com/office/drawing/2014/chart" uri="{C3380CC4-5D6E-409C-BE32-E72D297353CC}">
                <c16:uniqueId val="{00000002-8AD7-4010-B198-F666270B1EB0}"/>
              </c:ext>
            </c:extLst>
          </c:dPt>
          <c:dPt>
            <c:idx val="2"/>
            <c:bubble3D val="0"/>
            <c:spPr>
              <a:solidFill>
                <a:srgbClr val="868686"/>
              </a:solidFill>
              <a:ln w="19050">
                <a:solidFill>
                  <a:schemeClr val="lt1"/>
                </a:solidFill>
              </a:ln>
              <a:effectLst/>
            </c:spPr>
            <c:extLst>
              <c:ext xmlns:c16="http://schemas.microsoft.com/office/drawing/2014/chart" uri="{C3380CC4-5D6E-409C-BE32-E72D297353CC}">
                <c16:uniqueId val="{00000003-8AD7-4010-B198-F666270B1EB0}"/>
              </c:ext>
            </c:extLst>
          </c:dPt>
          <c:dLbls>
            <c:dLbl>
              <c:idx val="0"/>
              <c:layout>
                <c:manualLayout>
                  <c:x val="-0.18262117420596738"/>
                  <c:y val="-5.6211303033931875E-2"/>
                </c:manualLayout>
              </c:layout>
              <c:showLegendKey val="0"/>
              <c:showVal val="0"/>
              <c:showCatName val="1"/>
              <c:showSerName val="0"/>
              <c:showPercent val="0"/>
              <c:showBubbleSize val="0"/>
              <c:separator>
</c:separator>
              <c:extLst>
                <c:ext xmlns:c15="http://schemas.microsoft.com/office/drawing/2012/chart" uri="{CE6537A1-D6FC-4f65-9D91-7224C49458BB}"/>
                <c:ext xmlns:c16="http://schemas.microsoft.com/office/drawing/2014/chart" uri="{C3380CC4-5D6E-409C-BE32-E72D297353CC}">
                  <c16:uniqueId val="{00000001-8AD7-4010-B198-F666270B1EB0}"/>
                </c:ext>
              </c:extLst>
            </c:dLbl>
            <c:dLbl>
              <c:idx val="1"/>
              <c:layout>
                <c:manualLayout>
                  <c:x val="0.2440209817131857"/>
                  <c:y val="3.1567472160773297E-2"/>
                </c:manualLayout>
              </c:layout>
              <c:spPr>
                <a:noFill/>
                <a:ln>
                  <a:noFill/>
                </a:ln>
                <a:effectLst/>
              </c:spPr>
              <c:txPr>
                <a:bodyPr rot="0" spcFirstLastPara="1" vertOverflow="ellipsis" vert="horz" wrap="square" lIns="38100" tIns="19050" rIns="38100" bIns="19050" anchor="ctr" anchorCtr="1">
                  <a:no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0"/>
              <c:showCatName val="1"/>
              <c:showSerName val="0"/>
              <c:showPercent val="0"/>
              <c:showBubbleSize val="0"/>
              <c:separator>
</c:separator>
              <c:extLst>
                <c:ext xmlns:c15="http://schemas.microsoft.com/office/drawing/2012/chart" uri="{CE6537A1-D6FC-4f65-9D91-7224C49458BB}">
                  <c15:layout>
                    <c:manualLayout>
                      <c:w val="0.22782983638113571"/>
                      <c:h val="0.15232072720048792"/>
                    </c:manualLayout>
                  </c15:layout>
                </c:ext>
                <c:ext xmlns:c16="http://schemas.microsoft.com/office/drawing/2014/chart" uri="{C3380CC4-5D6E-409C-BE32-E72D297353CC}">
                  <c16:uniqueId val="{00000002-8AD7-4010-B198-F666270B1EB0}"/>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0"/>
            <c:showCatName val="1"/>
            <c:showSerName val="0"/>
            <c:showPercent val="0"/>
            <c:showBubbleSize val="0"/>
            <c:separator>
</c:separator>
            <c:showLeaderLines val="0"/>
            <c:extLst>
              <c:ext xmlns:c15="http://schemas.microsoft.com/office/drawing/2012/chart" uri="{CE6537A1-D6FC-4f65-9D91-7224C49458BB}"/>
            </c:extLst>
          </c:dLbls>
          <c:cat>
            <c:strRef>
              <c:f>Sheet1!$A$2:$A$3</c:f>
              <c:strCache>
                <c:ptCount val="2"/>
                <c:pt idx="0">
                  <c:v>calcNext 21.49s</c:v>
                </c:pt>
                <c:pt idx="1">
                  <c:v>swap         19.04s</c:v>
                </c:pt>
              </c:strCache>
            </c:strRef>
          </c:cat>
          <c:val>
            <c:numRef>
              <c:f>Sheet1!$B$2:$B$3</c:f>
              <c:numCache>
                <c:formatCode>0%</c:formatCode>
                <c:ptCount val="2"/>
                <c:pt idx="0">
                  <c:v>0.54</c:v>
                </c:pt>
                <c:pt idx="1">
                  <c:v>0.46</c:v>
                </c:pt>
              </c:numCache>
            </c:numRef>
          </c:val>
          <c:extLst>
            <c:ext xmlns:c16="http://schemas.microsoft.com/office/drawing/2014/chart" uri="{C3380CC4-5D6E-409C-BE32-E72D297353CC}">
              <c16:uniqueId val="{00000000-8AD7-4010-B198-F666270B1EB0}"/>
            </c:ext>
          </c:extLst>
        </c:ser>
        <c:dLbls>
          <c:showLegendKey val="0"/>
          <c:showVal val="0"/>
          <c:showCatName val="0"/>
          <c:showSerName val="0"/>
          <c:showPercent val="0"/>
          <c:showBubbleSize val="0"/>
          <c:showLeaderLines val="0"/>
        </c:dLbls>
        <c:firstSliceAng val="0"/>
      </c:pie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5326791" y="8610575"/>
            <a:ext cx="1209933" cy="328091"/>
          </a:xfrm>
          <a:prstGeom prst="rect">
            <a:avLst/>
          </a:prstGeom>
        </p:spPr>
      </p:pic>
    </p:spTree>
    <p:extLst>
      <p:ext uri="{BB962C8B-B14F-4D97-AF65-F5344CB8AC3E}">
        <p14:creationId xmlns:p14="http://schemas.microsoft.com/office/powerpoint/2010/main" val="315839855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30565" y="8831580"/>
            <a:ext cx="3037840" cy="464820"/>
          </a:xfrm>
          <a:prstGeom prst="rect">
            <a:avLst/>
          </a:prstGeom>
        </p:spPr>
        <p:txBody>
          <a:bodyPr vert="horz" lIns="93177" tIns="46589" rIns="93177" bIns="46589" rtlCol="0" anchor="ctr"/>
          <a:lstStyle>
            <a:lvl1pPr algn="l">
              <a:defRPr sz="1100">
                <a:latin typeface="Trebuchet MS" pitchFamily="34" charset="0"/>
                <a:ea typeface="ＭＳ Ｐゴシック" pitchFamily="-16" charset="-128"/>
                <a:cs typeface="+mn-cs"/>
              </a:defRPr>
            </a:lvl1pPr>
          </a:lstStyle>
          <a:p>
            <a:pPr>
              <a:defRPr/>
            </a:pPr>
            <a:fld id="{0EFD2D7F-A763-4126-9B71-A7F863137437}" type="datetimeFigureOut">
              <a:rPr lang="en-US" smtClean="0"/>
              <a:pPr>
                <a:defRPr/>
              </a:pPr>
              <a:t>1/14/2021</a:t>
            </a:fld>
            <a:endParaRPr lang="en-US" dirty="0"/>
          </a:p>
        </p:txBody>
      </p:sp>
      <p:sp>
        <p:nvSpPr>
          <p:cNvPr id="4" name="Slide Image Placeholder 3"/>
          <p:cNvSpPr>
            <a:spLocks noGrp="1" noRot="1" noChangeAspect="1"/>
          </p:cNvSpPr>
          <p:nvPr>
            <p:ph type="sldImg" idx="2"/>
          </p:nvPr>
        </p:nvSpPr>
        <p:spPr>
          <a:xfrm>
            <a:off x="406400" y="696913"/>
            <a:ext cx="6197600" cy="3486150"/>
          </a:xfrm>
          <a:prstGeom prst="rect">
            <a:avLst/>
          </a:prstGeom>
          <a:noFill/>
          <a:ln w="12700">
            <a:solidFill>
              <a:prstClr val="black"/>
            </a:solidFill>
          </a:ln>
        </p:spPr>
        <p:txBody>
          <a:bodyPr vert="horz" lIns="93177" tIns="46589" rIns="93177" bIns="46589" rtlCol="0" anchor="ctr"/>
          <a:lstStyle/>
          <a:p>
            <a:pPr lvl="0"/>
            <a:endParaRPr lang="en-US" noProof="0" dirty="0"/>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3177" tIns="46589" rIns="93177" bIns="46589" rtlCol="0">
            <a:normAutofit/>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5"/>
          </p:nvPr>
        </p:nvSpPr>
        <p:spPr>
          <a:xfrm>
            <a:off x="3663170" y="8829967"/>
            <a:ext cx="3037840" cy="464820"/>
          </a:xfrm>
          <a:prstGeom prst="rect">
            <a:avLst/>
          </a:prstGeom>
        </p:spPr>
        <p:txBody>
          <a:bodyPr vert="horz" lIns="93177" tIns="46589" rIns="93177" bIns="46589" rtlCol="0" anchor="ctr"/>
          <a:lstStyle>
            <a:lvl1pPr algn="r">
              <a:defRPr sz="1100">
                <a:latin typeface="Trebuchet MS" pitchFamily="34" charset="0"/>
                <a:ea typeface="ＭＳ Ｐゴシック" pitchFamily="-16" charset="-128"/>
                <a:cs typeface="+mn-cs"/>
              </a:defRPr>
            </a:lvl1pPr>
          </a:lstStyle>
          <a:p>
            <a:pPr>
              <a:defRPr/>
            </a:pPr>
            <a:fld id="{E02D639A-AF38-4D9A-897E-57859A70BDEB}" type="slidenum">
              <a:rPr lang="en-US" smtClean="0"/>
              <a:pPr>
                <a:defRPr/>
              </a:pPr>
              <a:t>‹#›</a:t>
            </a:fld>
            <a:endParaRPr lang="en-US" dirty="0"/>
          </a:p>
        </p:txBody>
      </p:sp>
      <p:pic>
        <p:nvPicPr>
          <p:cNvPr id="10" name="Picture 9"/>
          <p:cNvPicPr>
            <a:picLocks noChangeAspect="1"/>
          </p:cNvPicPr>
          <p:nvPr/>
        </p:nvPicPr>
        <p:blipFill>
          <a:blip r:embed="rId2"/>
          <a:stretch>
            <a:fillRect/>
          </a:stretch>
        </p:blipFill>
        <p:spPr>
          <a:xfrm>
            <a:off x="5400933" y="240101"/>
            <a:ext cx="1209933" cy="328091"/>
          </a:xfrm>
          <a:prstGeom prst="rect">
            <a:avLst/>
          </a:prstGeom>
        </p:spPr>
      </p:pic>
    </p:spTree>
    <p:extLst>
      <p:ext uri="{BB962C8B-B14F-4D97-AF65-F5344CB8AC3E}">
        <p14:creationId xmlns:p14="http://schemas.microsoft.com/office/powerpoint/2010/main" val="254671207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100" kern="1200">
        <a:solidFill>
          <a:schemeClr val="tx1"/>
        </a:solidFill>
        <a:latin typeface="Trebuchet MS" pitchFamily="34" charset="0"/>
        <a:ea typeface="+mn-ea"/>
        <a:cs typeface="+mn-cs"/>
      </a:defRPr>
    </a:lvl1pPr>
    <a:lvl2pPr marL="457200" algn="l" rtl="0" eaLnBrk="0" fontAlgn="base" hangingPunct="0">
      <a:spcBef>
        <a:spcPct val="30000"/>
      </a:spcBef>
      <a:spcAft>
        <a:spcPct val="0"/>
      </a:spcAft>
      <a:defRPr sz="1100" kern="1200">
        <a:solidFill>
          <a:schemeClr val="tx1"/>
        </a:solidFill>
        <a:latin typeface="Trebuchet MS" pitchFamily="34" charset="0"/>
        <a:ea typeface="+mn-ea"/>
        <a:cs typeface="+mn-cs"/>
      </a:defRPr>
    </a:lvl2pPr>
    <a:lvl3pPr marL="914400" algn="l" rtl="0" eaLnBrk="0" fontAlgn="base" hangingPunct="0">
      <a:spcBef>
        <a:spcPct val="30000"/>
      </a:spcBef>
      <a:spcAft>
        <a:spcPct val="0"/>
      </a:spcAft>
      <a:defRPr sz="1100" kern="1200">
        <a:solidFill>
          <a:schemeClr val="tx1"/>
        </a:solidFill>
        <a:latin typeface="Trebuchet MS" pitchFamily="34" charset="0"/>
        <a:ea typeface="+mn-ea"/>
        <a:cs typeface="+mn-cs"/>
      </a:defRPr>
    </a:lvl3pPr>
    <a:lvl4pPr marL="1371600" algn="l" rtl="0" eaLnBrk="0" fontAlgn="base" hangingPunct="0">
      <a:spcBef>
        <a:spcPct val="30000"/>
      </a:spcBef>
      <a:spcAft>
        <a:spcPct val="0"/>
      </a:spcAft>
      <a:defRPr sz="1100" kern="1200">
        <a:solidFill>
          <a:schemeClr val="tx1"/>
        </a:solidFill>
        <a:latin typeface="Trebuchet MS" pitchFamily="34" charset="0"/>
        <a:ea typeface="+mn-ea"/>
        <a:cs typeface="+mn-cs"/>
      </a:defRPr>
    </a:lvl4pPr>
    <a:lvl5pPr marL="1828800" algn="l" rtl="0" eaLnBrk="0" fontAlgn="base" hangingPunct="0">
      <a:spcBef>
        <a:spcPct val="30000"/>
      </a:spcBef>
      <a:spcAft>
        <a:spcPct val="0"/>
      </a:spcAft>
      <a:defRPr sz="1100" kern="1200">
        <a:solidFill>
          <a:schemeClr val="tx1"/>
        </a:solidFill>
        <a:latin typeface="Trebuchet MS"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Screenshots are all taken from </a:t>
            </a:r>
            <a:r>
              <a:rPr lang="en-US" dirty="0" err="1"/>
              <a:t>Nsight</a:t>
            </a:r>
            <a:r>
              <a:rPr lang="en-US" dirty="0"/>
              <a:t> systems profiler on Ubuntu 18.04</a:t>
            </a:r>
          </a:p>
          <a:p>
            <a:r>
              <a:rPr lang="en-US" dirty="0"/>
              <a:t>Feel free to update the screenshots, or hide some of them, or use a different profiler tool that you prefer.</a:t>
            </a: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1</a:t>
            </a:fld>
            <a:endParaRPr lang="en-US" dirty="0"/>
          </a:p>
        </p:txBody>
      </p:sp>
    </p:spTree>
    <p:extLst>
      <p:ext uri="{BB962C8B-B14F-4D97-AF65-F5344CB8AC3E}">
        <p14:creationId xmlns:p14="http://schemas.microsoft.com/office/powerpoint/2010/main" val="22992881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0"/>
        <p:cNvGrpSpPr/>
        <p:nvPr/>
      </p:nvGrpSpPr>
      <p:grpSpPr>
        <a:xfrm>
          <a:off x="0" y="0"/>
          <a:ext cx="0" cy="0"/>
          <a:chOff x="0" y="0"/>
          <a:chExt cx="0" cy="0"/>
        </a:xfrm>
      </p:grpSpPr>
      <p:sp>
        <p:nvSpPr>
          <p:cNvPr id="481" name="Google Shape;481;g46de961220_0_7: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2" name="Google Shape;482;g46de961220_0_7:notes"/>
          <p:cNvSpPr txBox="1">
            <a:spLocks noGrp="1"/>
          </p:cNvSpPr>
          <p:nvPr>
            <p:ph type="body" idx="1"/>
          </p:nvPr>
        </p:nvSpPr>
        <p:spPr>
          <a:xfrm>
            <a:off x="701040" y="4415790"/>
            <a:ext cx="5608200" cy="4183500"/>
          </a:xfrm>
          <a:prstGeom prst="rect">
            <a:avLst/>
          </a:prstGeom>
          <a:noFill/>
          <a:ln>
            <a:noFill/>
          </a:ln>
        </p:spPr>
        <p:txBody>
          <a:bodyPr spcFirstLastPara="1" wrap="square" lIns="92950" tIns="46475" rIns="92950" bIns="46475" anchor="t" anchorCtr="0">
            <a:noAutofit/>
          </a:bodyPr>
          <a:lstStyle/>
          <a:p>
            <a:pPr marL="0" lvl="0" indent="0" algn="l" rtl="0">
              <a:spcBef>
                <a:spcPts val="0"/>
              </a:spcBef>
              <a:spcAft>
                <a:spcPts val="0"/>
              </a:spcAft>
              <a:buNone/>
            </a:pPr>
            <a:endParaRPr sz="1300" dirty="0"/>
          </a:p>
        </p:txBody>
      </p:sp>
      <p:sp>
        <p:nvSpPr>
          <p:cNvPr id="483" name="Google Shape;483;g46de961220_0_7:notes"/>
          <p:cNvSpPr txBox="1">
            <a:spLocks noGrp="1"/>
          </p:cNvSpPr>
          <p:nvPr>
            <p:ph type="sldNum" idx="12"/>
          </p:nvPr>
        </p:nvSpPr>
        <p:spPr>
          <a:xfrm>
            <a:off x="3663170" y="8829967"/>
            <a:ext cx="3037800" cy="464700"/>
          </a:xfrm>
          <a:prstGeom prst="rect">
            <a:avLst/>
          </a:prstGeom>
          <a:noFill/>
          <a:ln>
            <a:noFill/>
          </a:ln>
        </p:spPr>
        <p:txBody>
          <a:bodyPr spcFirstLastPara="1" wrap="square" lIns="92950" tIns="46475" rIns="92950" bIns="46475" anchor="ctr" anchorCtr="0">
            <a:noAutofit/>
          </a:bodyPr>
          <a:lstStyle/>
          <a:p>
            <a:pPr marL="0" lvl="0" indent="0" algn="r" rtl="0">
              <a:spcBef>
                <a:spcPts val="0"/>
              </a:spcBef>
              <a:spcAft>
                <a:spcPts val="0"/>
              </a:spcAft>
              <a:buNone/>
            </a:pPr>
            <a:fld id="{00000000-1234-1234-1234-123412341234}" type="slidenum">
              <a:rPr lang="en-US" sz="1300"/>
              <a:t>10</a:t>
            </a:fld>
            <a:endParaRPr sz="130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Running sequential code before any code edits to get baseline results.</a:t>
            </a: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11</a:t>
            </a:fld>
            <a:endParaRPr lang="en-US" dirty="0"/>
          </a:p>
        </p:txBody>
      </p:sp>
    </p:spTree>
    <p:extLst>
      <p:ext uri="{BB962C8B-B14F-4D97-AF65-F5344CB8AC3E}">
        <p14:creationId xmlns:p14="http://schemas.microsoft.com/office/powerpoint/2010/main" val="10375870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OpenACC development cycle. Analyze -&gt; Parallelize -&gt; Optimize. Rinse and repeat. It is slightly over-simplified, however. It is very important to profile you code before beginning, however, it is equally important to continue profiling your code as you make changes. It is important to verify that changes you are making are impacting the code in a way that you expected.</a:t>
            </a:r>
          </a:p>
          <a:p>
            <a:endParaRPr lang="en-US" dirty="0"/>
          </a:p>
          <a:p>
            <a:r>
              <a:rPr lang="en-US" dirty="0"/>
              <a:t>The Modules are designed to follow this format. This Module will include the Analyze portion. We are expecting students to profile for every module, however.</a:t>
            </a: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12</a:t>
            </a:fld>
            <a:endParaRPr lang="en-US" dirty="0"/>
          </a:p>
        </p:txBody>
      </p:sp>
    </p:spTree>
    <p:extLst>
      <p:ext uri="{BB962C8B-B14F-4D97-AF65-F5344CB8AC3E}">
        <p14:creationId xmlns:p14="http://schemas.microsoft.com/office/powerpoint/2010/main" val="21367713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 main takeaways from this slide:</a:t>
            </a:r>
          </a:p>
          <a:p>
            <a:pPr marL="228600" indent="-228600">
              <a:buAutoNum type="arabicPeriod"/>
            </a:pPr>
            <a:r>
              <a:rPr lang="en-US" dirty="0"/>
              <a:t>We need to know the application runtime to compare against later. If the program doesn’t have built-in timers the UNIX time command can be used, but in real applications this is often not representative of the important part of the code because it include initial, one-time setup and teardown. It’s best to add a timer around the core of the program, such as a </a:t>
            </a:r>
            <a:r>
              <a:rPr lang="en-US" dirty="0" err="1"/>
              <a:t>timestepping</a:t>
            </a:r>
            <a:r>
              <a:rPr lang="en-US" dirty="0"/>
              <a:t> loop.</a:t>
            </a:r>
          </a:p>
          <a:p>
            <a:pPr marL="228600" indent="-228600">
              <a:buAutoNum type="arabicPeriod"/>
            </a:pPr>
            <a:r>
              <a:rPr lang="en-US" dirty="0"/>
              <a:t>Running faster doesn’t matter if your answers aren’t correct. Get a baseline of what the expected results are so that at each step you can verify that your changes still produce correct results.</a:t>
            </a:r>
          </a:p>
          <a:p>
            <a:pPr marL="228600" indent="-228600">
              <a:buAutoNum type="arabicPeriod"/>
            </a:pPr>
            <a:r>
              <a:rPr lang="en-US" dirty="0"/>
              <a:t>You want to run a problem that executes fairly quickly, but it still needs to be realistic. For instance, we don’t want to cut back the size of our computation, but we may want to reduce the number of steps. Running a significantly smaller problem may emphasize different parts of the code than a full problem, leading to wasted effort.</a:t>
            </a: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13</a:t>
            </a:fld>
            <a:endParaRPr lang="en-US" dirty="0"/>
          </a:p>
        </p:txBody>
      </p:sp>
    </p:spTree>
    <p:extLst>
      <p:ext uri="{BB962C8B-B14F-4D97-AF65-F5344CB8AC3E}">
        <p14:creationId xmlns:p14="http://schemas.microsoft.com/office/powerpoint/2010/main" val="6014031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chart is from another sample code, one that the students are not expected to work with. We will create a similar graph with our lab code once we explain the profiling process.</a:t>
            </a: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14</a:t>
            </a:fld>
            <a:endParaRPr lang="en-US" dirty="0"/>
          </a:p>
        </p:txBody>
      </p:sp>
    </p:spTree>
    <p:extLst>
      <p:ext uri="{BB962C8B-B14F-4D97-AF65-F5344CB8AC3E}">
        <p14:creationId xmlns:p14="http://schemas.microsoft.com/office/powerpoint/2010/main" val="31237389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15</a:t>
            </a:fld>
            <a:endParaRPr lang="en-US" dirty="0"/>
          </a:p>
        </p:txBody>
      </p:sp>
    </p:spTree>
    <p:extLst>
      <p:ext uri="{BB962C8B-B14F-4D97-AF65-F5344CB8AC3E}">
        <p14:creationId xmlns:p14="http://schemas.microsoft.com/office/powerpoint/2010/main" val="31933161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use </a:t>
            </a:r>
            <a:r>
              <a:rPr lang="en-GB" dirty="0" err="1"/>
              <a:t>nsight</a:t>
            </a:r>
            <a:r>
              <a:rPr lang="en-GB" dirty="0"/>
              <a:t> system command line to collect data and we use NVTX API functions to collect </a:t>
            </a:r>
            <a:r>
              <a:rPr lang="en-GB" dirty="0" err="1"/>
              <a:t>backtraces</a:t>
            </a:r>
            <a:r>
              <a:rPr lang="en-GB" dirty="0"/>
              <a:t> while sampling</a:t>
            </a:r>
          </a:p>
          <a:p>
            <a:r>
              <a:rPr lang="en-GB" dirty="0"/>
              <a:t>To learn more about the options, you can use </a:t>
            </a:r>
            <a:r>
              <a:rPr lang="en-GB" dirty="0" err="1"/>
              <a:t>nsys</a:t>
            </a:r>
            <a:r>
              <a:rPr lang="en-GB" dirty="0"/>
              <a:t> --help</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100" b="0" i="0" u="none" strike="noStrike" cap="none" smtClean="0">
                <a:solidFill>
                  <a:schemeClr val="dk1"/>
                </a:solidFill>
                <a:latin typeface="Trebuchet MS"/>
                <a:ea typeface="Trebuchet MS"/>
                <a:cs typeface="Trebuchet MS"/>
                <a:sym typeface="Trebuchet MS"/>
              </a:rPr>
              <a:t>16</a:t>
            </a:fld>
            <a:endParaRPr lang="en-US" sz="1100" b="0" i="0" u="none" strike="noStrike" cap="none">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16790381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100" b="0" i="0" u="none" strike="noStrike" cap="none" smtClean="0">
                <a:solidFill>
                  <a:schemeClr val="dk1"/>
                </a:solidFill>
                <a:latin typeface="Trebuchet MS"/>
                <a:ea typeface="Trebuchet MS"/>
                <a:cs typeface="Trebuchet MS"/>
                <a:sym typeface="Trebuchet MS"/>
              </a:rPr>
              <a:t>17</a:t>
            </a:fld>
            <a:endParaRPr lang="en-US" sz="1100" b="0" i="0" u="none" strike="noStrike" cap="none">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35426568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On the left, you can see the use of </a:t>
            </a:r>
            <a:r>
              <a:rPr lang="en-GB" dirty="0" err="1"/>
              <a:t>nvtx</a:t>
            </a:r>
            <a:r>
              <a:rPr lang="en-GB" dirty="0"/>
              <a:t> </a:t>
            </a:r>
            <a:r>
              <a:rPr lang="en-GB" dirty="0" err="1"/>
              <a:t>apis</a:t>
            </a:r>
            <a:r>
              <a:rPr lang="en-GB" dirty="0"/>
              <a:t> in the example </a:t>
            </a:r>
            <a:r>
              <a:rPr lang="en-GB" dirty="0" err="1"/>
              <a:t>jacobi</a:t>
            </a:r>
            <a:r>
              <a:rPr lang="en-GB" dirty="0"/>
              <a:t> code . And on the right, we see the screenshot of profiling it with </a:t>
            </a:r>
            <a:r>
              <a:rPr lang="en-GB" dirty="0" err="1"/>
              <a:t>nsys</a:t>
            </a:r>
            <a:endParaRPr lang="en-GB" dirty="0"/>
          </a:p>
          <a:p>
            <a:endParaRPr lang="en-GB" dirty="0"/>
          </a:p>
          <a:p>
            <a:r>
              <a:rPr lang="en-GB" dirty="0"/>
              <a:t>Once you profile it with </a:t>
            </a:r>
            <a:r>
              <a:rPr lang="en-GB" dirty="0" err="1"/>
              <a:t>nsight</a:t>
            </a:r>
            <a:r>
              <a:rPr lang="en-GB" dirty="0"/>
              <a:t> system command line, it generates a </a:t>
            </a:r>
            <a:r>
              <a:rPr lang="en-GB" dirty="0" err="1"/>
              <a:t>qdrep</a:t>
            </a:r>
            <a:r>
              <a:rPr lang="en-GB" dirty="0"/>
              <a:t> file that you can later open it and view it in the </a:t>
            </a:r>
            <a:r>
              <a:rPr lang="en-GB" dirty="0" err="1"/>
              <a:t>nsight</a:t>
            </a:r>
            <a:r>
              <a:rPr lang="en-GB" dirty="0"/>
              <a:t> </a:t>
            </a:r>
            <a:r>
              <a:rPr lang="en-GB" dirty="0" err="1"/>
              <a:t>gui</a:t>
            </a:r>
            <a:endParaRPr lang="en-GB" dirty="0"/>
          </a:p>
        </p:txBody>
      </p:sp>
      <p:sp>
        <p:nvSpPr>
          <p:cNvPr id="4" name="Slide Number Placeholder 3"/>
          <p:cNvSpPr>
            <a:spLocks noGrp="1"/>
          </p:cNvSpPr>
          <p:nvPr>
            <p:ph type="sldNum" sz="quarter" idx="5"/>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18</a:t>
            </a:fld>
            <a:endParaRPr kumimoji="0" lang="en-US" sz="1100" b="0" i="0" u="none" strike="noStrike" kern="1200" cap="none" spc="0" normalizeH="0" baseline="0" noProof="0" dirty="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6839384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You can open the </a:t>
            </a:r>
            <a:r>
              <a:rPr lang="en-GB" dirty="0" err="1"/>
              <a:t>qdrep</a:t>
            </a:r>
            <a:r>
              <a:rPr lang="en-GB" dirty="0"/>
              <a:t> file in </a:t>
            </a:r>
            <a:r>
              <a:rPr lang="en-GB" dirty="0" err="1"/>
              <a:t>nsight</a:t>
            </a:r>
            <a:r>
              <a:rPr lang="en-GB" dirty="0"/>
              <a:t>, clicking file / open, make sure that you have the </a:t>
            </a:r>
            <a:r>
              <a:rPr lang="en-GB" dirty="0" err="1"/>
              <a:t>nsight</a:t>
            </a:r>
            <a:r>
              <a:rPr lang="en-GB" dirty="0"/>
              <a:t> installed on your machine</a:t>
            </a:r>
          </a:p>
          <a:p>
            <a:endParaRPr lang="en-GB"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100" b="0" i="0" u="none" strike="noStrike" cap="none" smtClean="0">
                <a:solidFill>
                  <a:schemeClr val="dk1"/>
                </a:solidFill>
                <a:latin typeface="Trebuchet MS"/>
                <a:ea typeface="Trebuchet MS"/>
                <a:cs typeface="Trebuchet MS"/>
                <a:sym typeface="Trebuchet MS"/>
              </a:rPr>
              <a:t>19</a:t>
            </a:fld>
            <a:endParaRPr lang="en-US" sz="1100" b="0" i="0" u="none" strike="noStrike" cap="none">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28441625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This Module was originally designed for the PGI compiler. Added NVIDIA HPC Compiler slides to it</a:t>
            </a: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2</a:t>
            </a:fld>
            <a:endParaRPr lang="en-US" dirty="0"/>
          </a:p>
        </p:txBody>
      </p:sp>
    </p:spTree>
    <p:extLst>
      <p:ext uri="{BB962C8B-B14F-4D97-AF65-F5344CB8AC3E}">
        <p14:creationId xmlns:p14="http://schemas.microsoft.com/office/powerpoint/2010/main" val="90857557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And here you can navigate through the view selector to check the diagnostic summary or timeline view and there are other reports available as you can see</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100" b="0" i="0" u="none" strike="noStrike" cap="none" smtClean="0">
                <a:solidFill>
                  <a:schemeClr val="dk1"/>
                </a:solidFill>
                <a:latin typeface="Trebuchet MS"/>
                <a:ea typeface="Trebuchet MS"/>
                <a:cs typeface="Trebuchet MS"/>
                <a:sym typeface="Trebuchet MS"/>
              </a:rPr>
              <a:t>20</a:t>
            </a:fld>
            <a:endParaRPr lang="en-US" sz="1100" b="0" i="0" u="none" strike="noStrike" cap="none">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4955467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And here you can see the screenshot of different reports</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100" b="0" i="0" u="none" strike="noStrike" cap="none" smtClean="0">
                <a:solidFill>
                  <a:schemeClr val="dk1"/>
                </a:solidFill>
                <a:latin typeface="Trebuchet MS"/>
                <a:ea typeface="Trebuchet MS"/>
                <a:cs typeface="Trebuchet MS"/>
                <a:sym typeface="Trebuchet MS"/>
              </a:rPr>
              <a:t>21</a:t>
            </a:fld>
            <a:endParaRPr lang="en-US" sz="1100" b="0" i="0" u="none" strike="noStrike" cap="none">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407788347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Here is a screenshot of </a:t>
            </a:r>
            <a:r>
              <a:rPr lang="en-GB" dirty="0" err="1"/>
              <a:t>nvtx</a:t>
            </a:r>
            <a:r>
              <a:rPr lang="en-GB" dirty="0"/>
              <a:t> events we captured I the timeline view</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100" b="0" i="0" u="none" strike="noStrike" cap="none" smtClean="0">
                <a:solidFill>
                  <a:schemeClr val="dk1"/>
                </a:solidFill>
                <a:latin typeface="Trebuchet MS"/>
                <a:ea typeface="Trebuchet MS"/>
                <a:cs typeface="Trebuchet MS"/>
                <a:sym typeface="Trebuchet MS"/>
              </a:rPr>
              <a:t>22</a:t>
            </a:fld>
            <a:endParaRPr lang="en-US" sz="1100" b="0" i="0" u="none" strike="noStrike" cap="none">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122617990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These are just some other views, you can simply click on them on the timeline and see more information in the events view. You can also sort them by duration for example</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100" b="0" i="0" u="none" strike="noStrike" cap="none" smtClean="0">
                <a:solidFill>
                  <a:schemeClr val="dk1"/>
                </a:solidFill>
                <a:latin typeface="Trebuchet MS"/>
                <a:ea typeface="Trebuchet MS"/>
                <a:cs typeface="Trebuchet MS"/>
                <a:sym typeface="Trebuchet MS"/>
              </a:rPr>
              <a:t>23</a:t>
            </a:fld>
            <a:endParaRPr lang="en-US" sz="1100" b="0" i="0" u="none" strike="noStrike" cap="none">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256076175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330"/>
              </a:spcBef>
              <a:spcAft>
                <a:spcPts val="0"/>
              </a:spcAft>
              <a:buClr>
                <a:srgbClr val="000000"/>
              </a:buClr>
              <a:buSzPts val="1400"/>
              <a:buFont typeface="Arial"/>
              <a:buNone/>
              <a:tabLst/>
              <a:defRPr/>
            </a:pPr>
            <a:r>
              <a:rPr lang="en-GB" sz="1100" dirty="0"/>
              <a:t>Each of the views helps understand particular performance issues of the application being profiled</a:t>
            </a:r>
          </a:p>
          <a:p>
            <a:pPr marL="457200" marR="0" lvl="0" indent="-228600" algn="l" defTabSz="914400" rtl="0" eaLnBrk="1" fontAlgn="auto" latinLnBrk="0" hangingPunct="1">
              <a:lnSpc>
                <a:spcPct val="100000"/>
              </a:lnSpc>
              <a:spcBef>
                <a:spcPts val="330"/>
              </a:spcBef>
              <a:spcAft>
                <a:spcPts val="0"/>
              </a:spcAft>
              <a:buClr>
                <a:srgbClr val="000000"/>
              </a:buClr>
              <a:buSzPts val="1400"/>
              <a:buFont typeface="Arial"/>
              <a:buNone/>
              <a:tabLst/>
              <a:defRPr/>
            </a:pPr>
            <a:endParaRPr lang="en-US" dirty="0"/>
          </a:p>
          <a:p>
            <a:endParaRPr lang="en-GB"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100" b="0" i="0" u="none" strike="noStrike" cap="none" smtClean="0">
                <a:solidFill>
                  <a:schemeClr val="dk1"/>
                </a:solidFill>
                <a:latin typeface="Trebuchet MS"/>
                <a:ea typeface="Trebuchet MS"/>
                <a:cs typeface="Trebuchet MS"/>
                <a:sym typeface="Trebuchet MS"/>
              </a:rPr>
              <a:t>24</a:t>
            </a:fld>
            <a:endParaRPr lang="en-US" sz="1100" b="0" i="0" u="none" strike="noStrike" cap="none">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121294448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Same slide as earlier – a recap. Now with the chart that matches our </a:t>
            </a:r>
            <a:r>
              <a:rPr lang="en-US" dirty="0" err="1"/>
              <a:t>laplace</a:t>
            </a:r>
            <a:r>
              <a:rPr lang="en-US" dirty="0"/>
              <a:t> code.</a:t>
            </a: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25</a:t>
            </a:fld>
            <a:endParaRPr lang="en-US" dirty="0"/>
          </a:p>
        </p:txBody>
      </p:sp>
    </p:spTree>
    <p:extLst>
      <p:ext uri="{BB962C8B-B14F-4D97-AF65-F5344CB8AC3E}">
        <p14:creationId xmlns:p14="http://schemas.microsoft.com/office/powerpoint/2010/main" val="263588608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Identifying parallelism is a bit of a manual step. Once the hotspots are identified the programmer needs to look at the loops and determine which are good candidates for directives. </a:t>
            </a: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26</a:t>
            </a:fld>
            <a:endParaRPr lang="en-US" dirty="0"/>
          </a:p>
        </p:txBody>
      </p:sp>
    </p:spTree>
    <p:extLst>
      <p:ext uri="{BB962C8B-B14F-4D97-AF65-F5344CB8AC3E}">
        <p14:creationId xmlns:p14="http://schemas.microsoft.com/office/powerpoint/2010/main" val="378917389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27</a:t>
            </a:fld>
            <a:endParaRPr lang="en-US" dirty="0"/>
          </a:p>
        </p:txBody>
      </p:sp>
    </p:spTree>
    <p:extLst>
      <p:ext uri="{BB962C8B-B14F-4D97-AF65-F5344CB8AC3E}">
        <p14:creationId xmlns:p14="http://schemas.microsoft.com/office/powerpoint/2010/main" val="256400926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two parallel architectures we will be focusing on is multicore CPUs and GPUs. We will start with multicore CPUs because it is relatively easy to program compared to GPUs, since there’s only one memory space. In this module, we will also focus on profiling multicore code, with more GPU profiling in later modules.</a:t>
            </a: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28</a:t>
            </a:fld>
            <a:endParaRPr lang="en-US" dirty="0"/>
          </a:p>
        </p:txBody>
      </p:sp>
    </p:spTree>
    <p:extLst>
      <p:ext uri="{BB962C8B-B14F-4D97-AF65-F5344CB8AC3E}">
        <p14:creationId xmlns:p14="http://schemas.microsoft.com/office/powerpoint/2010/main" val="237381048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Thinking back to our introduction of OpenACC as a general parallel model, we can now apply this model to a multicore CPU.</a:t>
            </a: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29</a:t>
            </a:fld>
            <a:endParaRPr lang="en-US" dirty="0"/>
          </a:p>
        </p:txBody>
      </p:sp>
    </p:spTree>
    <p:extLst>
      <p:ext uri="{BB962C8B-B14F-4D97-AF65-F5344CB8AC3E}">
        <p14:creationId xmlns:p14="http://schemas.microsoft.com/office/powerpoint/2010/main" val="8803155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Simply how to compiler C/C++ code. For the most part, students will be able to use </a:t>
            </a:r>
            <a:r>
              <a:rPr lang="en-US" dirty="0" err="1"/>
              <a:t>Makefiles</a:t>
            </a:r>
            <a:r>
              <a:rPr lang="en-US" dirty="0"/>
              <a:t> for lab exercises, and do not have to worry about compiling the codes themselves.</a:t>
            </a: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3</a:t>
            </a:fld>
            <a:endParaRPr lang="en-US" dirty="0"/>
          </a:p>
        </p:txBody>
      </p:sp>
    </p:spTree>
    <p:extLst>
      <p:ext uri="{BB962C8B-B14F-4D97-AF65-F5344CB8AC3E}">
        <p14:creationId xmlns:p14="http://schemas.microsoft.com/office/powerpoint/2010/main" val="412851037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Memory management for a multicore CPU target is fairly trivial. Also, achieving good performance through parallelism is relatively easy when programming for a multicore CPU. Optimizing our multicore CPU code often takes little work.</a:t>
            </a: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30</a:t>
            </a:fld>
            <a:endParaRPr lang="en-US" dirty="0"/>
          </a:p>
        </p:txBody>
      </p:sp>
    </p:spTree>
    <p:extLst>
      <p:ext uri="{BB962C8B-B14F-4D97-AF65-F5344CB8AC3E}">
        <p14:creationId xmlns:p14="http://schemas.microsoft.com/office/powerpoint/2010/main" val="257681122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indent="0">
              <a:buNone/>
            </a:pPr>
            <a:r>
              <a:rPr lang="en-US" dirty="0"/>
              <a:t>For right now, we will be focusing on a multicore target. Multicore is easier to program for, and serves much better as an introduction. It is still important to recognize that even if we are running our code on a multicore CPU, we could take the same code and run it on many different architectures.</a:t>
            </a: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31</a:t>
            </a:fld>
            <a:endParaRPr lang="en-US" dirty="0"/>
          </a:p>
        </p:txBody>
      </p:sp>
    </p:spTree>
    <p:extLst>
      <p:ext uri="{BB962C8B-B14F-4D97-AF65-F5344CB8AC3E}">
        <p14:creationId xmlns:p14="http://schemas.microsoft.com/office/powerpoint/2010/main" val="418188504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32</a:t>
            </a:fld>
            <a:endParaRPr lang="en-US" dirty="0"/>
          </a:p>
        </p:txBody>
      </p:sp>
    </p:spTree>
    <p:extLst>
      <p:ext uri="{BB962C8B-B14F-4D97-AF65-F5344CB8AC3E}">
        <p14:creationId xmlns:p14="http://schemas.microsoft.com/office/powerpoint/2010/main" val="366995635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Make sure to study the compiler feedback. Turn it on by using –</a:t>
            </a:r>
            <a:r>
              <a:rPr lang="en-GB" dirty="0" err="1"/>
              <a:t>Minfo</a:t>
            </a:r>
            <a:r>
              <a:rPr lang="en-GB" dirty="0"/>
              <a:t> flag at the compile time</a:t>
            </a:r>
          </a:p>
          <a:p>
            <a:endParaRPr lang="en-GB" dirty="0"/>
          </a:p>
          <a:p>
            <a:r>
              <a:rPr lang="en-GB" dirty="0"/>
              <a:t>Compiler feedback gives more detailed message about the parallel code generated</a:t>
            </a:r>
          </a:p>
          <a:p>
            <a:endParaRPr lang="en-GB" dirty="0"/>
          </a:p>
          <a:p>
            <a:r>
              <a:rPr lang="en-GB" dirty="0"/>
              <a:t>In the lab, there are examples of  the compiler feedback with detailed explanation. </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100" b="0" i="0" u="none" strike="noStrike" cap="none" smtClean="0">
                <a:solidFill>
                  <a:schemeClr val="dk1"/>
                </a:solidFill>
                <a:latin typeface="Trebuchet MS"/>
                <a:ea typeface="Trebuchet MS"/>
                <a:cs typeface="Trebuchet MS"/>
                <a:sym typeface="Trebuchet MS"/>
              </a:rPr>
              <a:t>33</a:t>
            </a:fld>
            <a:endParaRPr lang="en-US" sz="1100" b="0" i="0" u="none" strike="noStrike" cap="none">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398257985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330"/>
              </a:spcBef>
              <a:spcAft>
                <a:spcPts val="0"/>
              </a:spcAft>
              <a:buClr>
                <a:srgbClr val="000000"/>
              </a:buClr>
              <a:buSzPts val="1400"/>
              <a:buFont typeface="Arial"/>
              <a:buNone/>
              <a:tabLst/>
              <a:defRPr/>
            </a:pPr>
            <a:r>
              <a:rPr lang="en-GB" dirty="0"/>
              <a:t>Parallel compilation</a:t>
            </a:r>
          </a:p>
          <a:p>
            <a:endParaRPr lang="en-GB" dirty="0"/>
          </a:p>
          <a:p>
            <a:r>
              <a:rPr lang="en-GB" dirty="0"/>
              <a:t>Here is the screenshot of parallel </a:t>
            </a:r>
            <a:r>
              <a:rPr lang="en-GB" dirty="0" err="1"/>
              <a:t>laplase</a:t>
            </a:r>
            <a:r>
              <a:rPr lang="en-GB" dirty="0"/>
              <a:t> code using </a:t>
            </a:r>
            <a:r>
              <a:rPr lang="en-GB" dirty="0" err="1"/>
              <a:t>openacc</a:t>
            </a:r>
            <a:r>
              <a:rPr lang="en-GB" dirty="0"/>
              <a:t> and you can see that we get all these statistics on the terminal with we profile it with </a:t>
            </a:r>
            <a:r>
              <a:rPr lang="en-GB" dirty="0" err="1"/>
              <a:t>nsys</a:t>
            </a:r>
            <a:endParaRPr lang="en-GB" dirty="0"/>
          </a:p>
        </p:txBody>
      </p:sp>
      <p:sp>
        <p:nvSpPr>
          <p:cNvPr id="4" name="Slide Number Placeholder 3"/>
          <p:cNvSpPr>
            <a:spLocks noGrp="1"/>
          </p:cNvSpPr>
          <p:nvPr>
            <p:ph type="sldNum" sz="quarter" idx="5"/>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34</a:t>
            </a:fld>
            <a:endParaRPr kumimoji="0" lang="en-US" sz="1100" b="0" i="0" u="none" strike="noStrike" kern="1200" cap="none" spc="0" normalizeH="0" baseline="0" noProof="0" dirty="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72890009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100" b="0" i="0" u="none" strike="noStrike" cap="none" smtClean="0">
                <a:solidFill>
                  <a:schemeClr val="dk1"/>
                </a:solidFill>
                <a:latin typeface="Trebuchet MS"/>
                <a:ea typeface="Trebuchet MS"/>
                <a:cs typeface="Trebuchet MS"/>
                <a:sym typeface="Trebuchet MS"/>
              </a:rPr>
              <a:t>35</a:t>
            </a:fld>
            <a:endParaRPr lang="en-US" sz="1100" b="0" i="0" u="none" strike="noStrike" cap="none">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289079511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Here is a timeline view of the parallel </a:t>
            </a:r>
            <a:r>
              <a:rPr lang="en-GB" strike="sngStrike" dirty="0" err="1"/>
              <a:t>laplace</a:t>
            </a:r>
            <a:r>
              <a:rPr lang="en-GB" dirty="0"/>
              <a:t> code. Kernel launches are represented by blue </a:t>
            </a:r>
            <a:r>
              <a:rPr lang="en-GB" dirty="0" err="1"/>
              <a:t>color</a:t>
            </a:r>
            <a:r>
              <a:rPr lang="en-GB" dirty="0"/>
              <a:t> here.</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100" b="0" i="0" u="none" strike="noStrike" cap="none" smtClean="0">
                <a:solidFill>
                  <a:schemeClr val="dk1"/>
                </a:solidFill>
                <a:latin typeface="Trebuchet MS"/>
                <a:ea typeface="Trebuchet MS"/>
                <a:cs typeface="Trebuchet MS"/>
                <a:sym typeface="Trebuchet MS"/>
              </a:rPr>
              <a:t>36</a:t>
            </a:fld>
            <a:endParaRPr lang="en-US" sz="1100" b="0" i="0" u="none" strike="noStrike" cap="none">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48663228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38</a:t>
            </a:fld>
            <a:endParaRPr lang="en-US" dirty="0"/>
          </a:p>
        </p:txBody>
      </p:sp>
    </p:spTree>
    <p:extLst>
      <p:ext uri="{BB962C8B-B14F-4D97-AF65-F5344CB8AC3E}">
        <p14:creationId xmlns:p14="http://schemas.microsoft.com/office/powerpoint/2010/main" val="347084289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code has two 2-dimensional arrays, A and Anew. These arrays contain double values, and these doubles represent a temperature. The 2-D array itself represents a flat metal plate, and each element is some portion of that plate that contains a temperature.</a:t>
            </a:r>
          </a:p>
          <a:p>
            <a:endParaRPr lang="en-US" dirty="0"/>
          </a:p>
          <a:p>
            <a:r>
              <a:rPr lang="en-US" dirty="0"/>
              <a:t>We initialize our arrays be “heating” one side of the plate. So, on the top side of the plate, we set all of the values to 1.0.</a:t>
            </a:r>
          </a:p>
          <a:p>
            <a:endParaRPr lang="en-US" dirty="0"/>
          </a:p>
          <a:p>
            <a:r>
              <a:rPr lang="en-US" dirty="0"/>
              <a:t>Our </a:t>
            </a:r>
            <a:r>
              <a:rPr lang="en-US" dirty="0" err="1"/>
              <a:t>calcNext</a:t>
            </a:r>
            <a:r>
              <a:rPr lang="en-US" dirty="0"/>
              <a:t> function will look at each of the inner positions of the plate, and update its temperature based on its neighbors. The temperature will be set to the average temperature of its four neighbors.</a:t>
            </a:r>
          </a:p>
          <a:p>
            <a:br>
              <a:rPr lang="en-US" dirty="0"/>
            </a:br>
            <a:r>
              <a:rPr lang="en-US" dirty="0"/>
              <a:t>Then lastly, the contents of Anew will be copied back to A. Then </a:t>
            </a:r>
            <a:r>
              <a:rPr lang="en-US" dirty="0" err="1"/>
              <a:t>calcNext</a:t>
            </a:r>
            <a:r>
              <a:rPr lang="en-US" dirty="0"/>
              <a:t> will be called again, until our answer is computed.</a:t>
            </a: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39</a:t>
            </a:fld>
            <a:endParaRPr lang="en-US" dirty="0"/>
          </a:p>
        </p:txBody>
      </p:sp>
    </p:spTree>
    <p:extLst>
      <p:ext uri="{BB962C8B-B14F-4D97-AF65-F5344CB8AC3E}">
        <p14:creationId xmlns:p14="http://schemas.microsoft.com/office/powerpoint/2010/main" val="155562055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code has two 2-dimensional arrays, A and Anew. These arrays contain double values, and these doubles represent a temperature. The 2-D array itself represents a flat metal plate, and each element is some portion of that plate that contains a temperature.</a:t>
            </a:r>
          </a:p>
          <a:p>
            <a:endParaRPr lang="en-US" dirty="0"/>
          </a:p>
          <a:p>
            <a:r>
              <a:rPr lang="en-US" dirty="0"/>
              <a:t>We initialize our arrays be “heating” one side of the plate. So, on the top side of the plate, we set all of the values to 1.0.</a:t>
            </a:r>
          </a:p>
          <a:p>
            <a:endParaRPr lang="en-US" dirty="0"/>
          </a:p>
          <a:p>
            <a:r>
              <a:rPr lang="en-US" dirty="0"/>
              <a:t>Our </a:t>
            </a:r>
            <a:r>
              <a:rPr lang="en-US" dirty="0" err="1"/>
              <a:t>calcNext</a:t>
            </a:r>
            <a:r>
              <a:rPr lang="en-US" dirty="0"/>
              <a:t> function will look at each of the inner positions of the plate, and update its temperature based on its neighbors. The temperature will be set to the average temperature of its four neighbors.</a:t>
            </a:r>
          </a:p>
          <a:p>
            <a:br>
              <a:rPr lang="en-US" dirty="0"/>
            </a:br>
            <a:r>
              <a:rPr lang="en-US" dirty="0"/>
              <a:t>Then lastly, the contents of Anew will be copied back to A. Then </a:t>
            </a:r>
            <a:r>
              <a:rPr lang="en-US" dirty="0" err="1"/>
              <a:t>calcNext</a:t>
            </a:r>
            <a:r>
              <a:rPr lang="en-US" dirty="0"/>
              <a:t> will be called again, until our answer </a:t>
            </a:r>
            <a:r>
              <a:rPr lang="en-US"/>
              <a:t>is computed.</a:t>
            </a:r>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40</a:t>
            </a:fld>
            <a:endParaRPr lang="en-US" dirty="0"/>
          </a:p>
        </p:txBody>
      </p:sp>
    </p:spTree>
    <p:extLst>
      <p:ext uri="{BB962C8B-B14F-4D97-AF65-F5344CB8AC3E}">
        <p14:creationId xmlns:p14="http://schemas.microsoft.com/office/powerpoint/2010/main" val="23484667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4</a:t>
            </a:fld>
            <a:endParaRPr lang="en-US" dirty="0"/>
          </a:p>
        </p:txBody>
      </p:sp>
    </p:spTree>
    <p:extLst>
      <p:ext uri="{BB962C8B-B14F-4D97-AF65-F5344CB8AC3E}">
        <p14:creationId xmlns:p14="http://schemas.microsoft.com/office/powerpoint/2010/main" val="321534941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41</a:t>
            </a:fld>
            <a:endParaRPr lang="en-US" dirty="0"/>
          </a:p>
        </p:txBody>
      </p:sp>
    </p:spTree>
    <p:extLst>
      <p:ext uri="{BB962C8B-B14F-4D97-AF65-F5344CB8AC3E}">
        <p14:creationId xmlns:p14="http://schemas.microsoft.com/office/powerpoint/2010/main" val="408479166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42</a:t>
            </a:fld>
            <a:endParaRPr lang="en-US" dirty="0"/>
          </a:p>
        </p:txBody>
      </p:sp>
    </p:spTree>
    <p:extLst>
      <p:ext uri="{BB962C8B-B14F-4D97-AF65-F5344CB8AC3E}">
        <p14:creationId xmlns:p14="http://schemas.microsoft.com/office/powerpoint/2010/main" val="12702131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a:t>
            </a:r>
            <a:r>
              <a:rPr lang="en-US" dirty="0" err="1"/>
              <a:t>Minfo</a:t>
            </a:r>
            <a:r>
              <a:rPr lang="en-US" dirty="0"/>
              <a:t>=accel will only show any feedback if there are OpenACC optimizations.</a:t>
            </a:r>
          </a:p>
          <a:p>
            <a:r>
              <a:rPr lang="en-US" dirty="0"/>
              <a:t>-</a:t>
            </a:r>
            <a:r>
              <a:rPr lang="en-US" dirty="0" err="1"/>
              <a:t>Minfo</a:t>
            </a:r>
            <a:r>
              <a:rPr lang="en-US" dirty="0"/>
              <a:t>=opt will give us a lot of information regarding optimizations (this includes non-parallel optimizations as well!)</a:t>
            </a:r>
          </a:p>
          <a:p>
            <a:r>
              <a:rPr lang="en-US" dirty="0"/>
              <a:t>-</a:t>
            </a:r>
            <a:r>
              <a:rPr lang="en-US" dirty="0" err="1"/>
              <a:t>Minfo</a:t>
            </a:r>
            <a:r>
              <a:rPr lang="en-US" dirty="0"/>
              <a:t>=all will give more feedback, and will even give feedback about the sequential code. It can be overwhelming for individuals who are not used to things such as loop unrolling, or fused instructions. It will also give negative feedback (where code couldn’t be optimized, for example)</a:t>
            </a: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5</a:t>
            </a:fld>
            <a:endParaRPr lang="en-US" dirty="0"/>
          </a:p>
        </p:txBody>
      </p:sp>
    </p:spTree>
    <p:extLst>
      <p:ext uri="{BB962C8B-B14F-4D97-AF65-F5344CB8AC3E}">
        <p14:creationId xmlns:p14="http://schemas.microsoft.com/office/powerpoint/2010/main" val="13130319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6</a:t>
            </a:fld>
            <a:endParaRPr lang="en-US" dirty="0"/>
          </a:p>
        </p:txBody>
      </p:sp>
    </p:spTree>
    <p:extLst>
      <p:ext uri="{BB962C8B-B14F-4D97-AF65-F5344CB8AC3E}">
        <p14:creationId xmlns:p14="http://schemas.microsoft.com/office/powerpoint/2010/main" val="38401316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a:t>
            </a:r>
            <a:r>
              <a:rPr lang="en-US" dirty="0" err="1"/>
              <a:t>Minfo</a:t>
            </a:r>
            <a:r>
              <a:rPr lang="en-US" dirty="0"/>
              <a:t>=accel will only show any feedback if there are OpenACC optimizations.</a:t>
            </a:r>
          </a:p>
          <a:p>
            <a:r>
              <a:rPr lang="en-US" dirty="0"/>
              <a:t>-</a:t>
            </a:r>
            <a:r>
              <a:rPr lang="en-US" dirty="0" err="1"/>
              <a:t>Minfo</a:t>
            </a:r>
            <a:r>
              <a:rPr lang="en-US" dirty="0"/>
              <a:t>=opt will give us a lot of information regarding optimizations (this includes non-parallel optimizations as well!)</a:t>
            </a:r>
          </a:p>
          <a:p>
            <a:r>
              <a:rPr lang="en-US" dirty="0"/>
              <a:t>-</a:t>
            </a:r>
            <a:r>
              <a:rPr lang="en-US" dirty="0" err="1"/>
              <a:t>Minfo</a:t>
            </a:r>
            <a:r>
              <a:rPr lang="en-US" dirty="0"/>
              <a:t>=all will give more feedback, and will even give feedback about the sequential code. It can be overwhelming for individuals who are not used to things such as loop unrolling, or fused instructions. It will also give negative feedback (where code couldn’t be optimized, for example)</a:t>
            </a: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7</a:t>
            </a:fld>
            <a:endParaRPr lang="en-US" dirty="0"/>
          </a:p>
        </p:txBody>
      </p:sp>
    </p:spTree>
    <p:extLst>
      <p:ext uri="{BB962C8B-B14F-4D97-AF65-F5344CB8AC3E}">
        <p14:creationId xmlns:p14="http://schemas.microsoft.com/office/powerpoint/2010/main" val="5656696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start with, we moved away from </a:t>
            </a:r>
            <a:r>
              <a:rPr lang="en-US" dirty="0" err="1"/>
              <a:t>nvprof</a:t>
            </a:r>
            <a:r>
              <a:rPr lang="en-US" dirty="0"/>
              <a:t> to </a:t>
            </a:r>
            <a:r>
              <a:rPr lang="en-US" dirty="0" err="1"/>
              <a:t>nvidia</a:t>
            </a:r>
            <a:r>
              <a:rPr lang="en-US" dirty="0"/>
              <a:t> </a:t>
            </a:r>
            <a:r>
              <a:rPr lang="en-US" dirty="0" err="1"/>
              <a:t>nsight</a:t>
            </a:r>
            <a:r>
              <a:rPr lang="en-US" dirty="0"/>
              <a:t> family</a:t>
            </a:r>
          </a:p>
          <a:p>
            <a:endParaRPr lang="en-US" dirty="0"/>
          </a:p>
          <a:p>
            <a:r>
              <a:rPr lang="en-GB" dirty="0"/>
              <a:t>Profiling is the first step in optimizing and tuning your application. Profiling an application would help us understand where most of the execution time is spent. You will gain an understanding of its performance characteristics and can easily identify parts of the code that present opportunities for improvement. Finding hotspots and bottlenecks in your application, can help you decide where to focus our optimization efforts.</a:t>
            </a:r>
            <a:endParaRPr lang="en-US" dirty="0"/>
          </a:p>
          <a:p>
            <a:endParaRPr lang="en-US" dirty="0"/>
          </a:p>
          <a:p>
            <a:pPr marL="457200" marR="0" lvl="0" indent="-228600" algn="l" defTabSz="914400" rtl="0" eaLnBrk="1" fontAlgn="auto" latinLnBrk="0" hangingPunct="1">
              <a:lnSpc>
                <a:spcPct val="100000"/>
              </a:lnSpc>
              <a:spcBef>
                <a:spcPts val="330"/>
              </a:spcBef>
              <a:spcAft>
                <a:spcPts val="0"/>
              </a:spcAft>
              <a:buClr>
                <a:srgbClr val="000000"/>
              </a:buClr>
              <a:buSzPts val="1400"/>
              <a:buFont typeface="Arial"/>
              <a:buNone/>
              <a:tabLst/>
              <a:defRPr/>
            </a:pPr>
            <a:r>
              <a:rPr lang="en-GB" dirty="0"/>
              <a:t>NVIDIA offers </a:t>
            </a:r>
            <a:r>
              <a:rPr lang="en-GB" dirty="0" err="1"/>
              <a:t>Nsight</a:t>
            </a:r>
            <a:r>
              <a:rPr lang="en-GB" dirty="0"/>
              <a:t> tools (</a:t>
            </a:r>
            <a:r>
              <a:rPr lang="en-GB" dirty="0" err="1"/>
              <a:t>Nsight</a:t>
            </a:r>
            <a:r>
              <a:rPr lang="en-GB" dirty="0"/>
              <a:t> Systems, </a:t>
            </a:r>
            <a:r>
              <a:rPr lang="en-GB" dirty="0" err="1"/>
              <a:t>Nsight</a:t>
            </a:r>
            <a:r>
              <a:rPr lang="en-GB" dirty="0"/>
              <a:t> Compute, </a:t>
            </a:r>
            <a:r>
              <a:rPr lang="en-GB" dirty="0" err="1"/>
              <a:t>Nsight</a:t>
            </a:r>
            <a:r>
              <a:rPr lang="en-GB" dirty="0"/>
              <a:t> Graphics), a collection of applications which enable developers to debug, profile the performance of CUDA, </a:t>
            </a:r>
            <a:r>
              <a:rPr lang="en-GB" dirty="0" err="1"/>
              <a:t>OpenACC</a:t>
            </a:r>
            <a:r>
              <a:rPr lang="en-GB" dirty="0"/>
              <a:t>, or OpenMP applications.</a:t>
            </a:r>
          </a:p>
          <a:p>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8</a:t>
            </a:fld>
            <a:endParaRPr lang="en-US" dirty="0"/>
          </a:p>
        </p:txBody>
      </p:sp>
    </p:spTree>
    <p:extLst>
      <p:ext uri="{BB962C8B-B14F-4D97-AF65-F5344CB8AC3E}">
        <p14:creationId xmlns:p14="http://schemas.microsoft.com/office/powerpoint/2010/main" val="29352738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6f38ea60f4_0_168: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5" name="Google Shape;375;g6f38ea60f4_0_168:notes"/>
          <p:cNvSpPr txBox="1">
            <a:spLocks noGrp="1"/>
          </p:cNvSpPr>
          <p:nvPr>
            <p:ph type="body" idx="1"/>
          </p:nvPr>
        </p:nvSpPr>
        <p:spPr>
          <a:xfrm>
            <a:off x="701040" y="4415790"/>
            <a:ext cx="5608200" cy="4183500"/>
          </a:xfrm>
          <a:prstGeom prst="rect">
            <a:avLst/>
          </a:prstGeom>
        </p:spPr>
        <p:txBody>
          <a:bodyPr spcFirstLastPara="1" wrap="square" lIns="93175" tIns="46575" rIns="93175" bIns="46575" anchor="t" anchorCtr="0">
            <a:noAutofit/>
          </a:bodyPr>
          <a:lstStyle/>
          <a:p>
            <a:pPr marL="0" lvl="0" indent="0" algn="l" rtl="0">
              <a:spcBef>
                <a:spcPts val="330"/>
              </a:spcBef>
              <a:spcAft>
                <a:spcPts val="0"/>
              </a:spcAft>
              <a:buNone/>
            </a:pPr>
            <a:r>
              <a:rPr lang="en-GB" dirty="0"/>
              <a:t>The is the programming model, we suggest you to use when optimizing your code now</a:t>
            </a:r>
          </a:p>
          <a:p>
            <a:pPr marL="0" lvl="0" indent="0" algn="l" rtl="0">
              <a:spcBef>
                <a:spcPts val="330"/>
              </a:spcBef>
              <a:spcAft>
                <a:spcPts val="0"/>
              </a:spcAft>
              <a:buNone/>
            </a:pPr>
            <a:endParaRPr lang="en-GB" dirty="0"/>
          </a:p>
          <a:p>
            <a:pPr marL="0" lvl="0" indent="0" algn="l" rtl="0">
              <a:spcBef>
                <a:spcPts val="330"/>
              </a:spcBef>
              <a:spcAft>
                <a:spcPts val="0"/>
              </a:spcAft>
              <a:buNone/>
            </a:pPr>
            <a:r>
              <a:rPr lang="en-GB" dirty="0"/>
              <a:t>You start with </a:t>
            </a:r>
            <a:r>
              <a:rPr lang="en-GB" dirty="0" err="1"/>
              <a:t>Nsight</a:t>
            </a:r>
            <a:r>
              <a:rPr lang="en-GB" dirty="0"/>
              <a:t> Systems to get a system-level overview of the workload and eliminate any system level bottlenecks, such as unnecessary thread synchronization or data movement, and improve the system level parallelism of your algorithms. Once you have done that, then proceed to </a:t>
            </a:r>
            <a:r>
              <a:rPr lang="en-GB" dirty="0" err="1"/>
              <a:t>Nsight</a:t>
            </a:r>
            <a:r>
              <a:rPr lang="en-GB" dirty="0"/>
              <a:t> Compute or </a:t>
            </a:r>
            <a:r>
              <a:rPr lang="en-GB" dirty="0" err="1"/>
              <a:t>Nsight</a:t>
            </a:r>
            <a:r>
              <a:rPr lang="en-GB" dirty="0"/>
              <a:t> Graphics to optimize the most significant CUDA kernels or graphics workloads, respectively. Periodically return to </a:t>
            </a:r>
            <a:r>
              <a:rPr lang="en-GB" dirty="0" err="1"/>
              <a:t>Nsight</a:t>
            </a:r>
            <a:r>
              <a:rPr lang="en-GB" dirty="0"/>
              <a:t> Systems to ensure that you remain focused on the largest bottleneck. Otherwise the bottleneck may have shifted and your kernel level optimizations may not achieve as high of an improvement as expected.</a:t>
            </a:r>
            <a:endParaRPr dirty="0"/>
          </a:p>
        </p:txBody>
      </p:sp>
      <p:sp>
        <p:nvSpPr>
          <p:cNvPr id="376" name="Google Shape;376;g6f38ea60f4_0_168:notes"/>
          <p:cNvSpPr txBox="1">
            <a:spLocks noGrp="1"/>
          </p:cNvSpPr>
          <p:nvPr>
            <p:ph type="sldNum" idx="12"/>
          </p:nvPr>
        </p:nvSpPr>
        <p:spPr>
          <a:xfrm>
            <a:off x="3663170" y="8829967"/>
            <a:ext cx="3037800" cy="464700"/>
          </a:xfrm>
          <a:prstGeom prst="rect">
            <a:avLst/>
          </a:prstGeom>
        </p:spPr>
        <p:txBody>
          <a:bodyPr spcFirstLastPara="1" wrap="square" lIns="93175" tIns="46575" rIns="93175" bIns="46575"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 Id="rId6" Type="http://schemas.microsoft.com/office/2007/relationships/hdphoto" Target="../media/hdphoto2.wdp"/><Relationship Id="rId5" Type="http://schemas.openxmlformats.org/officeDocument/2006/relationships/image" Target="../media/image5.png"/><Relationship Id="rId4" Type="http://schemas.microsoft.com/office/2007/relationships/hdphoto" Target="../media/hdphoto1.wdp"/></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1_Title Slide ">
    <p:bg>
      <p:bgPr>
        <a:solidFill>
          <a:schemeClr val="tx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extLst>
              <a:ext uri="{28A0092B-C50C-407E-A947-70E740481C1C}">
                <a14:useLocalDpi xmlns:a14="http://schemas.microsoft.com/office/drawing/2010/main"/>
              </a:ext>
            </a:extLst>
          </a:blip>
          <a:srcRect t="21875" b="21875"/>
          <a:stretch/>
        </p:blipFill>
        <p:spPr>
          <a:xfrm>
            <a:off x="0" y="0"/>
            <a:ext cx="10972800" cy="6172200"/>
          </a:xfrm>
          <a:prstGeom prst="rect">
            <a:avLst/>
          </a:prstGeom>
        </p:spPr>
      </p:pic>
      <p:sp>
        <p:nvSpPr>
          <p:cNvPr id="11" name="Rectangle 4"/>
          <p:cNvSpPr>
            <a:spLocks noGrp="1" noChangeArrowheads="1"/>
          </p:cNvSpPr>
          <p:nvPr userDrawn="1">
            <p:ph type="subTitle" idx="1"/>
          </p:nvPr>
        </p:nvSpPr>
        <p:spPr>
          <a:xfrm>
            <a:off x="433639" y="2349988"/>
            <a:ext cx="8972550" cy="369332"/>
          </a:xfrm>
        </p:spPr>
        <p:txBody>
          <a:bodyPr wrap="square" anchor="t">
            <a:spAutoFit/>
          </a:bodyPr>
          <a:lstStyle>
            <a:lvl1pPr marL="0" indent="0" algn="l">
              <a:lnSpc>
                <a:spcPct val="90000"/>
              </a:lnSpc>
              <a:spcBef>
                <a:spcPts val="600"/>
              </a:spcBef>
              <a:spcAft>
                <a:spcPts val="300"/>
              </a:spcAft>
              <a:buFontTx/>
              <a:buNone/>
              <a:defRPr sz="2000" b="0">
                <a:solidFill>
                  <a:schemeClr val="tx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defRPr>
            </a:lvl1pPr>
          </a:lstStyle>
          <a:p>
            <a:r>
              <a:rPr lang="en-US" dirty="0"/>
              <a:t>Click to edit Master subtitle style</a:t>
            </a:r>
          </a:p>
        </p:txBody>
      </p:sp>
      <p:sp>
        <p:nvSpPr>
          <p:cNvPr id="305" name="Title 304"/>
          <p:cNvSpPr>
            <a:spLocks noGrp="1"/>
          </p:cNvSpPr>
          <p:nvPr userDrawn="1">
            <p:ph type="title" hasCustomPrompt="1"/>
          </p:nvPr>
        </p:nvSpPr>
        <p:spPr>
          <a:xfrm>
            <a:off x="433639" y="917182"/>
            <a:ext cx="8972550" cy="1419681"/>
          </a:xfrm>
        </p:spPr>
        <p:txBody>
          <a:bodyPr anchor="b">
            <a:noAutofit/>
          </a:bodyPr>
          <a:lstStyle>
            <a:lvl1pPr algn="l">
              <a:lnSpc>
                <a:spcPct val="90000"/>
              </a:lnSpc>
              <a:spcBef>
                <a:spcPts val="0"/>
              </a:spcBef>
              <a:defRPr sz="5200" b="0" cap="all" baseline="0">
                <a:solidFill>
                  <a:schemeClr val="tx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defRPr>
            </a:lvl1pPr>
          </a:lstStyle>
          <a:p>
            <a:r>
              <a:rPr lang="en-US" dirty="0"/>
              <a:t>Click to edit master title style</a:t>
            </a:r>
          </a:p>
        </p:txBody>
      </p:sp>
      <p:grpSp>
        <p:nvGrpSpPr>
          <p:cNvPr id="8" name="Group 7"/>
          <p:cNvGrpSpPr/>
          <p:nvPr userDrawn="1"/>
        </p:nvGrpSpPr>
        <p:grpSpPr>
          <a:xfrm>
            <a:off x="-28075" y="0"/>
            <a:ext cx="187005" cy="6172200"/>
            <a:chOff x="311342" y="0"/>
            <a:chExt cx="401443" cy="6172200"/>
          </a:xfrm>
        </p:grpSpPr>
        <p:sp>
          <p:nvSpPr>
            <p:cNvPr id="10" name="Rectangle 9"/>
            <p:cNvSpPr/>
            <p:nvPr/>
          </p:nvSpPr>
          <p:spPr>
            <a:xfrm>
              <a:off x="311342" y="4638907"/>
              <a:ext cx="401443" cy="1533293"/>
            </a:xfrm>
            <a:prstGeom prst="rect">
              <a:avLst/>
            </a:prstGeom>
            <a:solidFill>
              <a:srgbClr val="F156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11342" y="0"/>
              <a:ext cx="401443" cy="5346409"/>
            </a:xfrm>
            <a:prstGeom prst="rect">
              <a:avLst/>
            </a:prstGeom>
            <a:solidFill>
              <a:srgbClr val="298E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68551" y="5405553"/>
            <a:ext cx="1661097" cy="447845"/>
          </a:xfrm>
          <a:prstGeom prst="rect">
            <a:avLst/>
          </a:prstGeom>
        </p:spPr>
      </p:pic>
      <p:sp>
        <p:nvSpPr>
          <p:cNvPr id="13" name="Rectangle 12">
            <a:extLst>
              <a:ext uri="{FF2B5EF4-FFF2-40B4-BE49-F238E27FC236}">
                <a16:creationId xmlns:a16="http://schemas.microsoft.com/office/drawing/2014/main" id="{5ADE9BEC-8D85-4F96-A90F-09A57BFB9D4E}"/>
              </a:ext>
            </a:extLst>
          </p:cNvPr>
          <p:cNvSpPr/>
          <p:nvPr userDrawn="1"/>
        </p:nvSpPr>
        <p:spPr>
          <a:xfrm>
            <a:off x="5301049" y="5941368"/>
            <a:ext cx="6184556" cy="230832"/>
          </a:xfrm>
          <a:prstGeom prst="rect">
            <a:avLst/>
          </a:prstGeom>
        </p:spPr>
        <p:txBody>
          <a:bodyPr wrap="square">
            <a:spAutoFit/>
          </a:bodyPr>
          <a:lstStyle/>
          <a:p>
            <a:pPr marL="0" marR="0">
              <a:spcBef>
                <a:spcPts val="0"/>
              </a:spcBef>
              <a:spcAft>
                <a:spcPts val="0"/>
              </a:spcAft>
            </a:pPr>
            <a:r>
              <a:rPr lang="en-US" sz="900" dirty="0">
                <a:effectLst/>
                <a:latin typeface="Calibri" panose="020F0502020204030204" pitchFamily="34" charset="0"/>
                <a:ea typeface="Calibri" panose="020F0502020204030204" pitchFamily="34" charset="0"/>
                <a:cs typeface="Times New Roman" panose="02020603050405020304" pitchFamily="18" charset="0"/>
              </a:rPr>
              <a:t>This material is released by NVIDIA Corporation under the Creative Commons Attribution 4.0 International (CC BY 4.0)</a:t>
            </a:r>
          </a:p>
        </p:txBody>
      </p:sp>
    </p:spTree>
    <p:extLst>
      <p:ext uri="{BB962C8B-B14F-4D97-AF65-F5344CB8AC3E}">
        <p14:creationId xmlns:p14="http://schemas.microsoft.com/office/powerpoint/2010/main" val="1711117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19641" y="649796"/>
            <a:ext cx="9976104" cy="590931"/>
          </a:xfrm>
        </p:spPr>
        <p:txBody>
          <a:bodyPr/>
          <a:lstStyle>
            <a:lvl1pPr algn="l">
              <a:defRPr b="0" baseline="0">
                <a:solidFill>
                  <a:schemeClr val="bg1"/>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3" name="Content Placeholder 2"/>
          <p:cNvSpPr>
            <a:spLocks noGrp="1"/>
          </p:cNvSpPr>
          <p:nvPr>
            <p:ph idx="1"/>
          </p:nvPr>
        </p:nvSpPr>
        <p:spPr>
          <a:xfrm>
            <a:off x="436740" y="2103035"/>
            <a:ext cx="9948672" cy="3718925"/>
          </a:xfrm>
        </p:spPr>
        <p:txBody>
          <a:bodyPr/>
          <a:lstStyle>
            <a:lvl1pPr marL="228600" indent="-228600">
              <a:buClr>
                <a:srgbClr val="868686"/>
              </a:buClr>
              <a:buSzPct val="100000"/>
              <a:buFont typeface="Wingdings" panose="05000000000000000000" pitchFamily="2" charset="2"/>
              <a:buChar char="§"/>
              <a:defRPr sz="2000">
                <a:solidFill>
                  <a:schemeClr val="bg1"/>
                </a:solidFill>
                <a:latin typeface="Arial" panose="020B0604020202020204" pitchFamily="34" charset="0"/>
                <a:cs typeface="Arial" panose="020B0604020202020204" pitchFamily="34" charset="0"/>
              </a:defRPr>
            </a:lvl1pPr>
            <a:lvl2pPr marL="228600" indent="-228600">
              <a:buClr>
                <a:srgbClr val="868686"/>
              </a:buClr>
              <a:buSzPct val="100000"/>
              <a:buFont typeface="Wingdings" panose="05000000000000000000" pitchFamily="2" charset="2"/>
              <a:buChar char="§"/>
              <a:defRPr sz="2000">
                <a:solidFill>
                  <a:schemeClr val="bg1"/>
                </a:solidFill>
                <a:latin typeface="Arial" panose="020B0604020202020204" pitchFamily="34" charset="0"/>
                <a:cs typeface="Arial" panose="020B0604020202020204" pitchFamily="34" charset="0"/>
              </a:defRPr>
            </a:lvl2pPr>
            <a:lvl3pPr marL="228600" indent="-228600">
              <a:buClr>
                <a:srgbClr val="868686"/>
              </a:buClr>
              <a:buSzPct val="100000"/>
              <a:buFont typeface="Wingdings" panose="05000000000000000000" pitchFamily="2" charset="2"/>
              <a:buChar char="§"/>
              <a:defRPr sz="2000">
                <a:solidFill>
                  <a:schemeClr val="bg1"/>
                </a:solidFill>
                <a:latin typeface="Arial" panose="020B0604020202020204" pitchFamily="34" charset="0"/>
                <a:cs typeface="Arial" panose="020B0604020202020204" pitchFamily="34" charset="0"/>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10"/>
          </p:nvPr>
        </p:nvSpPr>
        <p:spPr>
          <a:xfrm>
            <a:off x="419641" y="1188030"/>
            <a:ext cx="9976104" cy="525463"/>
          </a:xfrm>
        </p:spPr>
        <p:txBody>
          <a:bodyPr/>
          <a:lstStyle>
            <a:lvl1pPr marL="0" indent="0" algn="l">
              <a:buFontTx/>
              <a:buNone/>
              <a:defRPr sz="2400" b="0">
                <a:solidFill>
                  <a:schemeClr val="tx2"/>
                </a:solidFill>
                <a:latin typeface="Arial" panose="020B0604020202020204" pitchFamily="34" charset="0"/>
                <a:cs typeface="Arial" panose="020B0604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dirty="0"/>
              <a:t>Click to edit Master text styles</a:t>
            </a:r>
          </a:p>
        </p:txBody>
      </p:sp>
      <p:grpSp>
        <p:nvGrpSpPr>
          <p:cNvPr id="15" name="Group 14"/>
          <p:cNvGrpSpPr/>
          <p:nvPr userDrawn="1"/>
        </p:nvGrpSpPr>
        <p:grpSpPr>
          <a:xfrm>
            <a:off x="-28075" y="0"/>
            <a:ext cx="187005" cy="6172200"/>
            <a:chOff x="311342" y="0"/>
            <a:chExt cx="401443" cy="6172200"/>
          </a:xfrm>
        </p:grpSpPr>
        <p:sp>
          <p:nvSpPr>
            <p:cNvPr id="16" name="Rectangle 15"/>
            <p:cNvSpPr/>
            <p:nvPr/>
          </p:nvSpPr>
          <p:spPr>
            <a:xfrm>
              <a:off x="311342" y="4638907"/>
              <a:ext cx="401443" cy="1533293"/>
            </a:xfrm>
            <a:prstGeom prst="rect">
              <a:avLst/>
            </a:prstGeom>
            <a:solidFill>
              <a:srgbClr val="F156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311342" y="0"/>
              <a:ext cx="401443" cy="5346409"/>
            </a:xfrm>
            <a:prstGeom prst="rect">
              <a:avLst/>
            </a:prstGeom>
            <a:solidFill>
              <a:srgbClr val="298E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0820620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ransition - Blue">
    <p:spTree>
      <p:nvGrpSpPr>
        <p:cNvPr id="1" name=""/>
        <p:cNvGrpSpPr/>
        <p:nvPr/>
      </p:nvGrpSpPr>
      <p:grpSpPr>
        <a:xfrm>
          <a:off x="0" y="0"/>
          <a:ext cx="0" cy="0"/>
          <a:chOff x="0" y="0"/>
          <a:chExt cx="0" cy="0"/>
        </a:xfrm>
      </p:grpSpPr>
      <p:sp>
        <p:nvSpPr>
          <p:cNvPr id="3" name="Rectangle 2"/>
          <p:cNvSpPr/>
          <p:nvPr userDrawn="1"/>
        </p:nvSpPr>
        <p:spPr>
          <a:xfrm>
            <a:off x="0" y="0"/>
            <a:ext cx="10972800" cy="534640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2377739"/>
            <a:ext cx="9976104" cy="590931"/>
          </a:xfrm>
        </p:spPr>
        <p:txBody>
          <a:bodyPr anchor="ctr"/>
          <a:lstStyle>
            <a:lvl1pPr algn="ctr">
              <a:defRPr>
                <a:solidFill>
                  <a:schemeClr val="tx1"/>
                </a:solidFill>
              </a:defRPr>
            </a:lvl1pPr>
          </a:lstStyle>
          <a:p>
            <a:r>
              <a:rPr lang="en-US" dirty="0"/>
              <a:t>Click to edit Master title style</a:t>
            </a:r>
          </a:p>
        </p:txBody>
      </p:sp>
      <p:grpSp>
        <p:nvGrpSpPr>
          <p:cNvPr id="4" name="Group 3"/>
          <p:cNvGrpSpPr/>
          <p:nvPr userDrawn="1"/>
        </p:nvGrpSpPr>
        <p:grpSpPr>
          <a:xfrm>
            <a:off x="-28075" y="0"/>
            <a:ext cx="187005" cy="6172200"/>
            <a:chOff x="311342" y="0"/>
            <a:chExt cx="401443" cy="6172200"/>
          </a:xfrm>
        </p:grpSpPr>
        <p:sp>
          <p:nvSpPr>
            <p:cNvPr id="5" name="Rectangle 4"/>
            <p:cNvSpPr/>
            <p:nvPr/>
          </p:nvSpPr>
          <p:spPr>
            <a:xfrm>
              <a:off x="311342" y="4638907"/>
              <a:ext cx="401443" cy="1533293"/>
            </a:xfrm>
            <a:prstGeom prst="rect">
              <a:avLst/>
            </a:prstGeom>
            <a:solidFill>
              <a:srgbClr val="F156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311342" y="0"/>
              <a:ext cx="401443" cy="5346409"/>
            </a:xfrm>
            <a:prstGeom prst="rect">
              <a:avLst/>
            </a:prstGeom>
            <a:solidFill>
              <a:srgbClr val="298E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8817946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6" name="Rectangle 5"/>
          <p:cNvSpPr/>
          <p:nvPr userDrawn="1"/>
        </p:nvSpPr>
        <p:spPr>
          <a:xfrm>
            <a:off x="160020" y="2165063"/>
            <a:ext cx="10812780" cy="318134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1685408" y="3026024"/>
            <a:ext cx="8805227" cy="624769"/>
          </a:xfrm>
        </p:spPr>
        <p:txBody>
          <a:bodyPr/>
          <a:lstStyle>
            <a:lvl1pPr marL="0" indent="0">
              <a:buClr>
                <a:schemeClr val="bg2"/>
              </a:buClr>
              <a:buSzPct val="100000"/>
              <a:buFontTx/>
              <a:buNone/>
              <a:defRPr sz="2800">
                <a:solidFill>
                  <a:schemeClr val="tx1"/>
                </a:solidFill>
              </a:defRPr>
            </a:lvl1pPr>
            <a:lvl2pPr marL="571500" indent="0">
              <a:buClr>
                <a:schemeClr val="bg2"/>
              </a:buClr>
              <a:buSzPct val="100000"/>
              <a:buFontTx/>
              <a:buNone/>
              <a:defRPr sz="2400">
                <a:solidFill>
                  <a:schemeClr val="tx1"/>
                </a:solidFill>
              </a:defRPr>
            </a:lvl2pPr>
            <a:lvl3pPr marL="1089025" indent="0">
              <a:buClr>
                <a:schemeClr val="bg2"/>
              </a:buClr>
              <a:buSzPct val="100000"/>
              <a:buFontTx/>
              <a:buNone/>
              <a:defRPr sz="2400">
                <a:solidFill>
                  <a:schemeClr val="tx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dirty="0"/>
              <a:t>Click to edit Master text styles</a:t>
            </a:r>
          </a:p>
        </p:txBody>
      </p:sp>
      <p:sp>
        <p:nvSpPr>
          <p:cNvPr id="5" name="Text Placeholder 4"/>
          <p:cNvSpPr>
            <a:spLocks noGrp="1"/>
          </p:cNvSpPr>
          <p:nvPr>
            <p:ph type="body" sz="quarter" idx="10"/>
          </p:nvPr>
        </p:nvSpPr>
        <p:spPr>
          <a:xfrm>
            <a:off x="1685408" y="4039406"/>
            <a:ext cx="8805227" cy="525463"/>
          </a:xfrm>
        </p:spPr>
        <p:txBody>
          <a:bodyPr/>
          <a:lstStyle>
            <a:lvl1pPr marL="0" indent="0" algn="l">
              <a:buFontTx/>
              <a:buNone/>
              <a:defRPr sz="1800" b="0">
                <a:solidFill>
                  <a:schemeClr val="tx1"/>
                </a:solidFill>
                <a:latin typeface="Arial" panose="020B0604020202020204" pitchFamily="34" charset="0"/>
                <a:cs typeface="Arial" panose="020B0604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dirty="0"/>
              <a:t>Click to edit Master text styles</a:t>
            </a:r>
          </a:p>
        </p:txBody>
      </p:sp>
      <p:sp>
        <p:nvSpPr>
          <p:cNvPr id="16" name="Rectangle 15"/>
          <p:cNvSpPr/>
          <p:nvPr userDrawn="1"/>
        </p:nvSpPr>
        <p:spPr>
          <a:xfrm>
            <a:off x="39303" y="1274332"/>
            <a:ext cx="1603324" cy="1475018"/>
          </a:xfrm>
          <a:prstGeom prst="rect">
            <a:avLst/>
          </a:prstGeom>
          <a:noFill/>
        </p:spPr>
        <p:txBody>
          <a:bodyPr wrap="none" lIns="91440" tIns="45720" rIns="91440" bIns="45720">
            <a:noAutofit/>
          </a:bodyPr>
          <a:lstStyle/>
          <a:p>
            <a:pPr algn="ctr"/>
            <a:r>
              <a:rPr lang="en-US" sz="19900" b="0" kern="0" cap="none" spc="0" dirty="0">
                <a:ln w="0"/>
                <a:gradFill>
                  <a:gsLst>
                    <a:gs pos="0">
                      <a:schemeClr val="tx2"/>
                    </a:gs>
                    <a:gs pos="99000">
                      <a:schemeClr val="tx1"/>
                    </a:gs>
                  </a:gsLst>
                  <a:lin ang="5400000" scaled="1"/>
                </a:gradFill>
                <a:latin typeface="Arial" panose="020B0604020202020204" pitchFamily="34" charset="0"/>
                <a:cs typeface="Arial" panose="020B0604020202020204" pitchFamily="34" charset="0"/>
              </a:rPr>
              <a:t>“</a:t>
            </a:r>
            <a:endParaRPr lang="en-US" sz="19900" b="0" cap="none" spc="0" dirty="0">
              <a:ln w="0"/>
              <a:gradFill>
                <a:gsLst>
                  <a:gs pos="0">
                    <a:schemeClr val="tx2"/>
                  </a:gs>
                  <a:gs pos="99000">
                    <a:schemeClr val="tx1"/>
                  </a:gs>
                </a:gsLst>
                <a:lin ang="5400000" scaled="1"/>
              </a:gradFill>
              <a:latin typeface="Arial" panose="020B0604020202020204" pitchFamily="34" charset="0"/>
              <a:cs typeface="Arial" panose="020B0604020202020204" pitchFamily="34" charset="0"/>
            </a:endParaRPr>
          </a:p>
        </p:txBody>
      </p:sp>
      <p:sp>
        <p:nvSpPr>
          <p:cNvPr id="17" name="Rectangle 16"/>
          <p:cNvSpPr/>
          <p:nvPr userDrawn="1"/>
        </p:nvSpPr>
        <p:spPr>
          <a:xfrm rot="10800000">
            <a:off x="9303106" y="4972804"/>
            <a:ext cx="1603324" cy="1264024"/>
          </a:xfrm>
          <a:prstGeom prst="rect">
            <a:avLst/>
          </a:prstGeom>
          <a:noFill/>
        </p:spPr>
        <p:txBody>
          <a:bodyPr wrap="none" lIns="91440" tIns="45720" rIns="91440" bIns="45720">
            <a:noAutofit/>
          </a:bodyPr>
          <a:lstStyle/>
          <a:p>
            <a:pPr algn="ctr"/>
            <a:r>
              <a:rPr lang="en-US" sz="19900" b="0" kern="0" cap="none" spc="0" dirty="0">
                <a:ln w="0"/>
                <a:gradFill>
                  <a:gsLst>
                    <a:gs pos="0">
                      <a:schemeClr val="tx2"/>
                    </a:gs>
                    <a:gs pos="99000">
                      <a:schemeClr val="tx1"/>
                    </a:gs>
                  </a:gsLst>
                  <a:lin ang="5400000" scaled="1"/>
                </a:gradFill>
                <a:latin typeface="Arial" panose="020B0604020202020204" pitchFamily="34" charset="0"/>
                <a:cs typeface="Arial" panose="020B0604020202020204" pitchFamily="34" charset="0"/>
              </a:rPr>
              <a:t>“</a:t>
            </a:r>
            <a:endParaRPr lang="en-US" sz="19900" b="0" cap="none" spc="0" dirty="0">
              <a:ln w="0"/>
              <a:gradFill>
                <a:gsLst>
                  <a:gs pos="0">
                    <a:schemeClr val="tx2"/>
                  </a:gs>
                  <a:gs pos="99000">
                    <a:schemeClr val="tx1"/>
                  </a:gs>
                </a:gsLst>
                <a:lin ang="5400000" scaled="1"/>
              </a:gra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492847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with Photograph">
    <p:spTree>
      <p:nvGrpSpPr>
        <p:cNvPr id="1" name=""/>
        <p:cNvGrpSpPr/>
        <p:nvPr/>
      </p:nvGrpSpPr>
      <p:grpSpPr>
        <a:xfrm>
          <a:off x="0" y="0"/>
          <a:ext cx="0" cy="0"/>
          <a:chOff x="0" y="0"/>
          <a:chExt cx="0" cy="0"/>
        </a:xfrm>
      </p:grpSpPr>
      <p:sp>
        <p:nvSpPr>
          <p:cNvPr id="2" name="Title 1"/>
          <p:cNvSpPr>
            <a:spLocks noGrp="1"/>
          </p:cNvSpPr>
          <p:nvPr>
            <p:ph type="title"/>
          </p:nvPr>
        </p:nvSpPr>
        <p:spPr>
          <a:xfrm>
            <a:off x="476791" y="633526"/>
            <a:ext cx="5922117" cy="618631"/>
          </a:xfrm>
        </p:spPr>
        <p:txBody>
          <a:bodyPr/>
          <a:lstStyle>
            <a:lvl1pPr algn="l">
              <a:defRPr>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512064" y="2103035"/>
            <a:ext cx="5905833" cy="3693758"/>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8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10"/>
          </p:nvPr>
        </p:nvSpPr>
        <p:spPr>
          <a:xfrm>
            <a:off x="476791" y="1183333"/>
            <a:ext cx="5922117" cy="525463"/>
          </a:xfrm>
        </p:spPr>
        <p:txBody>
          <a:bodyPr/>
          <a:lstStyle>
            <a:lvl1pPr marL="0" indent="0" algn="l">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309987347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76791" y="661226"/>
            <a:ext cx="9976104" cy="590931"/>
          </a:xfrm>
        </p:spPr>
        <p:txBody>
          <a:bodyPr/>
          <a:lstStyle>
            <a:lvl1pPr algn="l">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77693973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cSld name="Top Highlight">
    <p:spTree>
      <p:nvGrpSpPr>
        <p:cNvPr id="1" name=""/>
        <p:cNvGrpSpPr/>
        <p:nvPr/>
      </p:nvGrpSpPr>
      <p:grpSpPr>
        <a:xfrm>
          <a:off x="0" y="0"/>
          <a:ext cx="0" cy="0"/>
          <a:chOff x="0" y="0"/>
          <a:chExt cx="0" cy="0"/>
        </a:xfrm>
      </p:grpSpPr>
      <p:sp>
        <p:nvSpPr>
          <p:cNvPr id="2" name="Title 1"/>
          <p:cNvSpPr>
            <a:spLocks noGrp="1"/>
          </p:cNvSpPr>
          <p:nvPr>
            <p:ph type="title"/>
          </p:nvPr>
        </p:nvSpPr>
        <p:spPr>
          <a:xfrm>
            <a:off x="884238" y="247650"/>
            <a:ext cx="9204325" cy="590931"/>
          </a:xfrm>
        </p:spPr>
        <p:txBody>
          <a:bodyPr/>
          <a:lstStyle>
            <a:lvl1pPr algn="ctr">
              <a:defRPr/>
            </a:lvl1pPr>
          </a:lstStyle>
          <a:p>
            <a:r>
              <a:rPr lang="en-US" dirty="0"/>
              <a:t>Click to edit Master title style</a:t>
            </a:r>
          </a:p>
        </p:txBody>
      </p:sp>
    </p:spTree>
    <p:extLst>
      <p:ext uri="{BB962C8B-B14F-4D97-AF65-F5344CB8AC3E}">
        <p14:creationId xmlns:p14="http://schemas.microsoft.com/office/powerpoint/2010/main" val="371245255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all" baseline="0"/>
            </a:lvl1pPr>
          </a:lstStyle>
          <a:p>
            <a:r>
              <a:rPr lang="en-US" dirty="0"/>
              <a:t>Click to edit Master title style</a:t>
            </a:r>
          </a:p>
        </p:txBody>
      </p:sp>
      <p:sp>
        <p:nvSpPr>
          <p:cNvPr id="3" name="Content Placeholder 2"/>
          <p:cNvSpPr>
            <a:spLocks noGrp="1"/>
          </p:cNvSpPr>
          <p:nvPr>
            <p:ph idx="1"/>
          </p:nvPr>
        </p:nvSpPr>
        <p:spPr/>
        <p:txBody>
          <a:bodyPr/>
          <a:lstStyle>
            <a:lvl1pPr>
              <a:buSzPct val="100000"/>
              <a:buFontTx/>
              <a:buBlip>
                <a:blip r:embed="rId2"/>
              </a:buBlip>
              <a:defRPr/>
            </a:lvl1pPr>
            <a:lvl2pPr>
              <a:buSzPct val="100000"/>
              <a:buFontTx/>
              <a:buBlip>
                <a:blip r:embed="rId2"/>
              </a:buBlip>
              <a:defRPr/>
            </a:lvl2pPr>
            <a:lvl3pPr>
              <a:buSzPct val="100000"/>
              <a:buFontTx/>
              <a:buBlip>
                <a:blip r:embed="rId2"/>
              </a:buBlip>
              <a:defRPr sz="1800"/>
            </a:lvl3pPr>
            <a:lvl4pPr>
              <a:defRPr sz="1800">
                <a:solidFill>
                  <a:schemeClr val="tx1"/>
                </a:solidFill>
                <a:latin typeface="Trebuchet MS" pitchFamily="34" charset="0"/>
              </a:defRPr>
            </a:lvl4pPr>
            <a:lvl5pPr>
              <a:defRPr sz="1800">
                <a:solidFill>
                  <a:schemeClr val="tx1"/>
                </a:solidFill>
                <a:latin typeface="Trebuchet MS"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23140305"/>
      </p:ext>
    </p:extLst>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itle, Subtitle, and Content - NO LOGO &amp; PAGE NUMBER">
    <p:spTree>
      <p:nvGrpSpPr>
        <p:cNvPr id="1" name=""/>
        <p:cNvGrpSpPr/>
        <p:nvPr/>
      </p:nvGrpSpPr>
      <p:grpSpPr>
        <a:xfrm>
          <a:off x="0" y="0"/>
          <a:ext cx="0" cy="0"/>
          <a:chOff x="0" y="0"/>
          <a:chExt cx="0" cy="0"/>
        </a:xfrm>
      </p:grpSpPr>
      <p:sp>
        <p:nvSpPr>
          <p:cNvPr id="4" name="Rectangle 3"/>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661226"/>
            <a:ext cx="9976104" cy="590931"/>
          </a:xfrm>
        </p:spPr>
        <p:txBody>
          <a:bodyPr/>
          <a:lstStyle>
            <a:lvl1pPr algn="ctr">
              <a:defRPr>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512064" y="2103035"/>
            <a:ext cx="9948672" cy="3693758"/>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8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10"/>
          </p:nvPr>
        </p:nvSpPr>
        <p:spPr>
          <a:xfrm>
            <a:off x="498348" y="1183333"/>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35502771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Agenda">
    <p:spTree>
      <p:nvGrpSpPr>
        <p:cNvPr id="1" name=""/>
        <p:cNvGrpSpPr/>
        <p:nvPr/>
      </p:nvGrpSpPr>
      <p:grpSpPr>
        <a:xfrm>
          <a:off x="0" y="0"/>
          <a:ext cx="0" cy="0"/>
          <a:chOff x="0" y="0"/>
          <a:chExt cx="0" cy="0"/>
        </a:xfrm>
      </p:grpSpPr>
      <p:sp>
        <p:nvSpPr>
          <p:cNvPr id="3" name="Rectangle 2"/>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294327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365899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19641" y="649796"/>
            <a:ext cx="9976104" cy="590931"/>
          </a:xfrm>
        </p:spPr>
        <p:txBody>
          <a:bodyPr/>
          <a:lstStyle>
            <a:lvl1pPr algn="l">
              <a:defRPr b="0" baseline="0">
                <a:solidFill>
                  <a:schemeClr val="bg1"/>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3" name="Content Placeholder 2"/>
          <p:cNvSpPr>
            <a:spLocks noGrp="1"/>
          </p:cNvSpPr>
          <p:nvPr>
            <p:ph idx="1"/>
          </p:nvPr>
        </p:nvSpPr>
        <p:spPr>
          <a:xfrm>
            <a:off x="436740" y="2103035"/>
            <a:ext cx="9948672" cy="3718925"/>
          </a:xfrm>
        </p:spPr>
        <p:txBody>
          <a:bodyPr/>
          <a:lstStyle>
            <a:lvl1pPr marL="228600" indent="-228600">
              <a:buClr>
                <a:srgbClr val="868686"/>
              </a:buClr>
              <a:buSzPct val="100000"/>
              <a:buFont typeface="Wingdings" panose="05000000000000000000" pitchFamily="2" charset="2"/>
              <a:buChar char="§"/>
              <a:defRPr sz="2000">
                <a:solidFill>
                  <a:schemeClr val="bg1"/>
                </a:solidFill>
                <a:latin typeface="Arial" panose="020B0604020202020204" pitchFamily="34" charset="0"/>
                <a:cs typeface="Arial" panose="020B0604020202020204" pitchFamily="34" charset="0"/>
              </a:defRPr>
            </a:lvl1pPr>
            <a:lvl2pPr marL="228600" indent="-228600">
              <a:buClr>
                <a:srgbClr val="868686"/>
              </a:buClr>
              <a:buSzPct val="100000"/>
              <a:buFont typeface="Wingdings" panose="05000000000000000000" pitchFamily="2" charset="2"/>
              <a:buChar char="§"/>
              <a:defRPr sz="2000">
                <a:solidFill>
                  <a:schemeClr val="bg1"/>
                </a:solidFill>
                <a:latin typeface="Arial" panose="020B0604020202020204" pitchFamily="34" charset="0"/>
                <a:cs typeface="Arial" panose="020B0604020202020204" pitchFamily="34" charset="0"/>
              </a:defRPr>
            </a:lvl2pPr>
            <a:lvl3pPr marL="228600" indent="-228600">
              <a:buClr>
                <a:srgbClr val="868686"/>
              </a:buClr>
              <a:buSzPct val="100000"/>
              <a:buFont typeface="Wingdings" panose="05000000000000000000" pitchFamily="2" charset="2"/>
              <a:buChar char="§"/>
              <a:defRPr sz="2000">
                <a:solidFill>
                  <a:schemeClr val="bg1"/>
                </a:solidFill>
                <a:latin typeface="Arial" panose="020B0604020202020204" pitchFamily="34" charset="0"/>
                <a:cs typeface="Arial" panose="020B0604020202020204" pitchFamily="34" charset="0"/>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10"/>
          </p:nvPr>
        </p:nvSpPr>
        <p:spPr>
          <a:xfrm>
            <a:off x="419641" y="1188030"/>
            <a:ext cx="9976104" cy="525463"/>
          </a:xfrm>
        </p:spPr>
        <p:txBody>
          <a:bodyPr/>
          <a:lstStyle>
            <a:lvl1pPr marL="0" indent="0" algn="l">
              <a:buFontTx/>
              <a:buNone/>
              <a:defRPr sz="2400" b="0">
                <a:solidFill>
                  <a:schemeClr val="tx2"/>
                </a:solidFill>
                <a:latin typeface="Arial" panose="020B0604020202020204" pitchFamily="34" charset="0"/>
                <a:cs typeface="Arial" panose="020B0604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dirty="0"/>
              <a:t>Click to edit Master text styles</a:t>
            </a:r>
          </a:p>
        </p:txBody>
      </p:sp>
      <p:grpSp>
        <p:nvGrpSpPr>
          <p:cNvPr id="15" name="Group 14"/>
          <p:cNvGrpSpPr/>
          <p:nvPr userDrawn="1"/>
        </p:nvGrpSpPr>
        <p:grpSpPr>
          <a:xfrm>
            <a:off x="-28075" y="0"/>
            <a:ext cx="187005" cy="6172200"/>
            <a:chOff x="311342" y="0"/>
            <a:chExt cx="401443" cy="6172200"/>
          </a:xfrm>
        </p:grpSpPr>
        <p:sp>
          <p:nvSpPr>
            <p:cNvPr id="16" name="Rectangle 15"/>
            <p:cNvSpPr/>
            <p:nvPr/>
          </p:nvSpPr>
          <p:spPr>
            <a:xfrm>
              <a:off x="311342" y="4638907"/>
              <a:ext cx="401443" cy="1533293"/>
            </a:xfrm>
            <a:prstGeom prst="rect">
              <a:avLst/>
            </a:prstGeom>
            <a:solidFill>
              <a:srgbClr val="F156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311342" y="0"/>
              <a:ext cx="401443" cy="5346409"/>
            </a:xfrm>
            <a:prstGeom prst="rect">
              <a:avLst/>
            </a:prstGeom>
            <a:solidFill>
              <a:srgbClr val="298E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Rectangle 7">
            <a:extLst>
              <a:ext uri="{FF2B5EF4-FFF2-40B4-BE49-F238E27FC236}">
                <a16:creationId xmlns:a16="http://schemas.microsoft.com/office/drawing/2014/main" id="{854E7A89-6106-4B6D-BCBC-13B1FCF65CE6}"/>
              </a:ext>
            </a:extLst>
          </p:cNvPr>
          <p:cNvSpPr/>
          <p:nvPr userDrawn="1"/>
        </p:nvSpPr>
        <p:spPr>
          <a:xfrm>
            <a:off x="5301049" y="5941368"/>
            <a:ext cx="6184556" cy="230832"/>
          </a:xfrm>
          <a:prstGeom prst="rect">
            <a:avLst/>
          </a:prstGeom>
        </p:spPr>
        <p:txBody>
          <a:bodyPr wrap="square">
            <a:spAutoFit/>
          </a:bodyPr>
          <a:lstStyle/>
          <a:p>
            <a:pPr marL="0" marR="0">
              <a:spcBef>
                <a:spcPts val="0"/>
              </a:spcBef>
              <a:spcAft>
                <a:spcPts val="0"/>
              </a:spcAft>
            </a:pPr>
            <a:r>
              <a:rPr lang="en-US" sz="9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This material is released by NVIDIA Corporation under the Creative Commons Attribution 4.0 International (CC BY 4.0)</a:t>
            </a:r>
          </a:p>
        </p:txBody>
      </p:sp>
    </p:spTree>
    <p:extLst>
      <p:ext uri="{BB962C8B-B14F-4D97-AF65-F5344CB8AC3E}">
        <p14:creationId xmlns:p14="http://schemas.microsoft.com/office/powerpoint/2010/main" val="2293701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Subtitle, and Content">
  <p:cSld name="1_Title, Subtitle, and Content">
    <p:spTree>
      <p:nvGrpSpPr>
        <p:cNvPr id="1" name="Shape 22"/>
        <p:cNvGrpSpPr/>
        <p:nvPr/>
      </p:nvGrpSpPr>
      <p:grpSpPr>
        <a:xfrm>
          <a:off x="0" y="0"/>
          <a:ext cx="0" cy="0"/>
          <a:chOff x="0" y="0"/>
          <a:chExt cx="0" cy="0"/>
        </a:xfrm>
      </p:grpSpPr>
      <p:sp>
        <p:nvSpPr>
          <p:cNvPr id="23" name="Google Shape;23;p3"/>
          <p:cNvSpPr txBox="1">
            <a:spLocks noGrp="1"/>
          </p:cNvSpPr>
          <p:nvPr>
            <p:ph type="title"/>
          </p:nvPr>
        </p:nvSpPr>
        <p:spPr>
          <a:xfrm>
            <a:off x="498348" y="737426"/>
            <a:ext cx="9975960" cy="590760"/>
          </a:xfrm>
          <a:prstGeom prst="rect">
            <a:avLst/>
          </a:prstGeom>
          <a:noFill/>
          <a:ln>
            <a:noFill/>
          </a:ln>
        </p:spPr>
        <p:txBody>
          <a:bodyPr spcFirstLastPara="1" wrap="square" lIns="76200" tIns="38075" rIns="76200" bIns="38075" anchor="b" anchorCtr="0">
            <a:noAutofit/>
          </a:bodyPr>
          <a:lstStyle>
            <a:lvl1pPr marR="0" lvl="0" algn="ctr" rtl="0">
              <a:lnSpc>
                <a:spcPct val="90000"/>
              </a:lnSpc>
              <a:spcBef>
                <a:spcPts val="0"/>
              </a:spcBef>
              <a:spcAft>
                <a:spcPts val="0"/>
              </a:spcAft>
              <a:buSzPts val="1200"/>
              <a:buNone/>
              <a:defRPr sz="3600" b="1" i="0" u="none" strike="noStrike" cap="none">
                <a:solidFill>
                  <a:schemeClr val="dk2"/>
                </a:solidFill>
                <a:latin typeface="Trebuchet MS"/>
                <a:ea typeface="Trebuchet MS"/>
                <a:cs typeface="Trebuchet MS"/>
                <a:sym typeface="Trebuchet MS"/>
              </a:defRPr>
            </a:lvl1pPr>
            <a:lvl2pPr marR="0" lvl="1" algn="l" rtl="0">
              <a:spcBef>
                <a:spcPts val="0"/>
              </a:spcBef>
              <a:spcAft>
                <a:spcPts val="0"/>
              </a:spcAft>
              <a:buSzPts val="1200"/>
              <a:buNone/>
              <a:defRPr sz="3240" b="1" i="0" u="none" strike="noStrike" cap="none">
                <a:solidFill>
                  <a:srgbClr val="73B900"/>
                </a:solidFill>
                <a:latin typeface="Arial"/>
                <a:ea typeface="Arial"/>
                <a:cs typeface="Arial"/>
                <a:sym typeface="Arial"/>
              </a:defRPr>
            </a:lvl2pPr>
            <a:lvl3pPr marR="0" lvl="2" algn="l" rtl="0">
              <a:spcBef>
                <a:spcPts val="0"/>
              </a:spcBef>
              <a:spcAft>
                <a:spcPts val="0"/>
              </a:spcAft>
              <a:buSzPts val="1200"/>
              <a:buNone/>
              <a:defRPr sz="3240" b="1" i="0" u="none" strike="noStrike" cap="none">
                <a:solidFill>
                  <a:srgbClr val="73B900"/>
                </a:solidFill>
                <a:latin typeface="Arial"/>
                <a:ea typeface="Arial"/>
                <a:cs typeface="Arial"/>
                <a:sym typeface="Arial"/>
              </a:defRPr>
            </a:lvl3pPr>
            <a:lvl4pPr marR="0" lvl="3" algn="l" rtl="0">
              <a:spcBef>
                <a:spcPts val="0"/>
              </a:spcBef>
              <a:spcAft>
                <a:spcPts val="0"/>
              </a:spcAft>
              <a:buSzPts val="1200"/>
              <a:buNone/>
              <a:defRPr sz="3240" b="1" i="0" u="none" strike="noStrike" cap="none">
                <a:solidFill>
                  <a:srgbClr val="73B900"/>
                </a:solidFill>
                <a:latin typeface="Arial"/>
                <a:ea typeface="Arial"/>
                <a:cs typeface="Arial"/>
                <a:sym typeface="Arial"/>
              </a:defRPr>
            </a:lvl4pPr>
            <a:lvl5pPr marR="0" lvl="4" algn="l" rtl="0">
              <a:spcBef>
                <a:spcPts val="0"/>
              </a:spcBef>
              <a:spcAft>
                <a:spcPts val="0"/>
              </a:spcAft>
              <a:buSzPts val="1200"/>
              <a:buNone/>
              <a:defRPr sz="3240" b="1" i="0" u="none" strike="noStrike" cap="none">
                <a:solidFill>
                  <a:srgbClr val="73B900"/>
                </a:solidFill>
                <a:latin typeface="Arial"/>
                <a:ea typeface="Arial"/>
                <a:cs typeface="Arial"/>
                <a:sym typeface="Arial"/>
              </a:defRPr>
            </a:lvl5pPr>
            <a:lvl6pPr marR="0" lvl="5" algn="l" rtl="0">
              <a:spcBef>
                <a:spcPts val="0"/>
              </a:spcBef>
              <a:spcAft>
                <a:spcPts val="0"/>
              </a:spcAft>
              <a:buSzPts val="1200"/>
              <a:buNone/>
              <a:defRPr sz="3240" b="1" i="0" u="none" strike="noStrike" cap="none">
                <a:solidFill>
                  <a:srgbClr val="73B900"/>
                </a:solidFill>
                <a:latin typeface="Arial"/>
                <a:ea typeface="Arial"/>
                <a:cs typeface="Arial"/>
                <a:sym typeface="Arial"/>
              </a:defRPr>
            </a:lvl6pPr>
            <a:lvl7pPr marR="0" lvl="6" algn="l" rtl="0">
              <a:spcBef>
                <a:spcPts val="0"/>
              </a:spcBef>
              <a:spcAft>
                <a:spcPts val="0"/>
              </a:spcAft>
              <a:buSzPts val="1200"/>
              <a:buNone/>
              <a:defRPr sz="3240" b="1" i="0" u="none" strike="noStrike" cap="none">
                <a:solidFill>
                  <a:srgbClr val="73B900"/>
                </a:solidFill>
                <a:latin typeface="Arial"/>
                <a:ea typeface="Arial"/>
                <a:cs typeface="Arial"/>
                <a:sym typeface="Arial"/>
              </a:defRPr>
            </a:lvl7pPr>
            <a:lvl8pPr marR="0" lvl="7" algn="l" rtl="0">
              <a:spcBef>
                <a:spcPts val="0"/>
              </a:spcBef>
              <a:spcAft>
                <a:spcPts val="0"/>
              </a:spcAft>
              <a:buSzPts val="1200"/>
              <a:buNone/>
              <a:defRPr sz="3240" b="1" i="0" u="none" strike="noStrike" cap="none">
                <a:solidFill>
                  <a:srgbClr val="73B900"/>
                </a:solidFill>
                <a:latin typeface="Arial"/>
                <a:ea typeface="Arial"/>
                <a:cs typeface="Arial"/>
                <a:sym typeface="Arial"/>
              </a:defRPr>
            </a:lvl8pPr>
            <a:lvl9pPr marR="0" lvl="8" algn="l" rtl="0">
              <a:spcBef>
                <a:spcPts val="0"/>
              </a:spcBef>
              <a:spcAft>
                <a:spcPts val="0"/>
              </a:spcAft>
              <a:buSzPts val="1200"/>
              <a:buNone/>
              <a:defRPr sz="3240" b="1" i="0" u="none" strike="noStrike" cap="none">
                <a:solidFill>
                  <a:srgbClr val="73B900"/>
                </a:solidFill>
                <a:latin typeface="Arial"/>
                <a:ea typeface="Arial"/>
                <a:cs typeface="Arial"/>
                <a:sym typeface="Arial"/>
              </a:defRPr>
            </a:lvl9pPr>
          </a:lstStyle>
          <a:p>
            <a:endParaRPr/>
          </a:p>
        </p:txBody>
      </p:sp>
      <p:sp>
        <p:nvSpPr>
          <p:cNvPr id="24" name="Google Shape;24;p3"/>
          <p:cNvSpPr txBox="1">
            <a:spLocks noGrp="1"/>
          </p:cNvSpPr>
          <p:nvPr>
            <p:ph type="body" idx="1"/>
          </p:nvPr>
        </p:nvSpPr>
        <p:spPr>
          <a:xfrm>
            <a:off x="516750" y="2103035"/>
            <a:ext cx="9948600" cy="3718800"/>
          </a:xfrm>
          <a:prstGeom prst="rect">
            <a:avLst/>
          </a:prstGeom>
          <a:noFill/>
          <a:ln>
            <a:noFill/>
          </a:ln>
        </p:spPr>
        <p:txBody>
          <a:bodyPr spcFirstLastPara="1" wrap="square" lIns="76200" tIns="38075" rIns="76200" bIns="38075" anchor="t" anchorCtr="0">
            <a:noAutofit/>
          </a:bodyPr>
          <a:lstStyle>
            <a:lvl1pPr marL="548640" marR="0" lvl="0" indent="-274320" algn="l" rtl="0">
              <a:lnSpc>
                <a:spcPct val="90000"/>
              </a:lnSpc>
              <a:spcBef>
                <a:spcPts val="960"/>
              </a:spcBef>
              <a:spcAft>
                <a:spcPts val="0"/>
              </a:spcAft>
              <a:buClr>
                <a:schemeClr val="dk1"/>
              </a:buClr>
              <a:buSzPts val="1500"/>
              <a:buFont typeface="Trebuchet MS"/>
              <a:buNone/>
              <a:defRPr sz="1800" b="0" i="0" u="none" strike="noStrike" cap="none">
                <a:solidFill>
                  <a:schemeClr val="dk2"/>
                </a:solidFill>
                <a:latin typeface="Trebuchet MS"/>
                <a:ea typeface="Trebuchet MS"/>
                <a:cs typeface="Trebuchet MS"/>
                <a:sym typeface="Trebuchet MS"/>
              </a:defRPr>
            </a:lvl1pPr>
            <a:lvl2pPr marL="1097280" marR="0" lvl="1" indent="-274320" algn="l" rtl="0">
              <a:lnSpc>
                <a:spcPct val="90000"/>
              </a:lnSpc>
              <a:spcBef>
                <a:spcPts val="960"/>
              </a:spcBef>
              <a:spcAft>
                <a:spcPts val="0"/>
              </a:spcAft>
              <a:buClr>
                <a:schemeClr val="dk1"/>
              </a:buClr>
              <a:buSzPts val="1300"/>
              <a:buFont typeface="Trebuchet MS"/>
              <a:buNone/>
              <a:defRPr sz="1560" b="0" i="0" u="none" strike="noStrike" cap="none">
                <a:solidFill>
                  <a:schemeClr val="dk2"/>
                </a:solidFill>
                <a:latin typeface="Trebuchet MS"/>
                <a:ea typeface="Trebuchet MS"/>
                <a:cs typeface="Trebuchet MS"/>
                <a:sym typeface="Trebuchet MS"/>
              </a:defRPr>
            </a:lvl2pPr>
            <a:lvl3pPr marL="1645920" marR="0" lvl="2" indent="-274320" algn="l" rtl="0">
              <a:lnSpc>
                <a:spcPct val="90000"/>
              </a:lnSpc>
              <a:spcBef>
                <a:spcPts val="960"/>
              </a:spcBef>
              <a:spcAft>
                <a:spcPts val="0"/>
              </a:spcAft>
              <a:buClr>
                <a:schemeClr val="dk1"/>
              </a:buClr>
              <a:buSzPts val="1200"/>
              <a:buFont typeface="Trebuchet MS"/>
              <a:buNone/>
              <a:defRPr sz="1440" b="0" i="0" u="none" strike="noStrike" cap="none">
                <a:solidFill>
                  <a:schemeClr val="dk2"/>
                </a:solidFill>
                <a:latin typeface="Trebuchet MS"/>
                <a:ea typeface="Trebuchet MS"/>
                <a:cs typeface="Trebuchet MS"/>
                <a:sym typeface="Trebuchet MS"/>
              </a:defRPr>
            </a:lvl3pPr>
            <a:lvl4pPr marL="2194560" marR="0" lvl="3" indent="-388620" algn="l" rtl="0">
              <a:spcBef>
                <a:spcPts val="960"/>
              </a:spcBef>
              <a:spcAft>
                <a:spcPts val="0"/>
              </a:spcAft>
              <a:buClr>
                <a:schemeClr val="dk1"/>
              </a:buClr>
              <a:buSzPts val="1500"/>
              <a:buFont typeface="Noto Sans Symbols"/>
              <a:buChar char="▪"/>
              <a:defRPr sz="1800" b="0" i="0" u="none" strike="noStrike" cap="none">
                <a:solidFill>
                  <a:schemeClr val="lt1"/>
                </a:solidFill>
                <a:latin typeface="Trebuchet MS"/>
                <a:ea typeface="Trebuchet MS"/>
                <a:cs typeface="Trebuchet MS"/>
                <a:sym typeface="Trebuchet MS"/>
              </a:defRPr>
            </a:lvl4pPr>
            <a:lvl5pPr marL="2743200" marR="0" lvl="4" indent="-403860" algn="l" rtl="0">
              <a:spcBef>
                <a:spcPts val="360"/>
              </a:spcBef>
              <a:spcAft>
                <a:spcPts val="0"/>
              </a:spcAft>
              <a:buClr>
                <a:schemeClr val="dk1"/>
              </a:buClr>
              <a:buSzPts val="1700"/>
              <a:buFont typeface="Noto Sans Symbols"/>
              <a:buChar char="▪"/>
              <a:defRPr sz="2040" b="0" i="0" u="none" strike="noStrike" cap="none">
                <a:solidFill>
                  <a:schemeClr val="lt1"/>
                </a:solidFill>
                <a:latin typeface="Trebuchet MS"/>
                <a:ea typeface="Trebuchet MS"/>
                <a:cs typeface="Trebuchet MS"/>
                <a:sym typeface="Trebuchet MS"/>
              </a:defRPr>
            </a:lvl5pPr>
            <a:lvl6pPr marL="3291840" marR="0" lvl="5" indent="-403860" algn="l" rtl="0">
              <a:spcBef>
                <a:spcPts val="360"/>
              </a:spcBef>
              <a:spcAft>
                <a:spcPts val="0"/>
              </a:spcAft>
              <a:buClr>
                <a:schemeClr val="dk2"/>
              </a:buClr>
              <a:buSzPts val="1700"/>
              <a:buFont typeface="Trebuchet MS"/>
              <a:buChar char="»"/>
              <a:defRPr sz="2040" b="0" i="0" u="none" strike="noStrike" cap="none">
                <a:solidFill>
                  <a:schemeClr val="dk2"/>
                </a:solidFill>
                <a:latin typeface="Trebuchet MS"/>
                <a:ea typeface="Trebuchet MS"/>
                <a:cs typeface="Trebuchet MS"/>
                <a:sym typeface="Trebuchet MS"/>
              </a:defRPr>
            </a:lvl6pPr>
            <a:lvl7pPr marL="3840480" marR="0" lvl="6" indent="-403860" algn="l" rtl="0">
              <a:spcBef>
                <a:spcPts val="360"/>
              </a:spcBef>
              <a:spcAft>
                <a:spcPts val="0"/>
              </a:spcAft>
              <a:buClr>
                <a:schemeClr val="dk2"/>
              </a:buClr>
              <a:buSzPts val="1700"/>
              <a:buFont typeface="Trebuchet MS"/>
              <a:buChar char="»"/>
              <a:defRPr sz="2040" b="0" i="0" u="none" strike="noStrike" cap="none">
                <a:solidFill>
                  <a:schemeClr val="dk2"/>
                </a:solidFill>
                <a:latin typeface="Trebuchet MS"/>
                <a:ea typeface="Trebuchet MS"/>
                <a:cs typeface="Trebuchet MS"/>
                <a:sym typeface="Trebuchet MS"/>
              </a:defRPr>
            </a:lvl7pPr>
            <a:lvl8pPr marL="4389120" marR="0" lvl="7" indent="-403860" algn="l" rtl="0">
              <a:spcBef>
                <a:spcPts val="360"/>
              </a:spcBef>
              <a:spcAft>
                <a:spcPts val="0"/>
              </a:spcAft>
              <a:buClr>
                <a:schemeClr val="dk2"/>
              </a:buClr>
              <a:buSzPts val="1700"/>
              <a:buFont typeface="Trebuchet MS"/>
              <a:buChar char="»"/>
              <a:defRPr sz="2040" b="0" i="0" u="none" strike="noStrike" cap="none">
                <a:solidFill>
                  <a:schemeClr val="dk2"/>
                </a:solidFill>
                <a:latin typeface="Trebuchet MS"/>
                <a:ea typeface="Trebuchet MS"/>
                <a:cs typeface="Trebuchet MS"/>
                <a:sym typeface="Trebuchet MS"/>
              </a:defRPr>
            </a:lvl8pPr>
            <a:lvl9pPr marL="4937760" marR="0" lvl="8" indent="-403860" algn="l" rtl="0">
              <a:spcBef>
                <a:spcPts val="360"/>
              </a:spcBef>
              <a:spcAft>
                <a:spcPts val="0"/>
              </a:spcAft>
              <a:buClr>
                <a:schemeClr val="dk2"/>
              </a:buClr>
              <a:buSzPts val="1700"/>
              <a:buFont typeface="Trebuchet MS"/>
              <a:buChar char="»"/>
              <a:defRPr sz="2040" b="0" i="0" u="none" strike="noStrike" cap="none">
                <a:solidFill>
                  <a:schemeClr val="dk2"/>
                </a:solidFill>
                <a:latin typeface="Trebuchet MS"/>
                <a:ea typeface="Trebuchet MS"/>
                <a:cs typeface="Trebuchet MS"/>
                <a:sym typeface="Trebuchet MS"/>
              </a:defRPr>
            </a:lvl9pPr>
          </a:lstStyle>
          <a:p>
            <a:endParaRPr/>
          </a:p>
        </p:txBody>
      </p:sp>
      <p:sp>
        <p:nvSpPr>
          <p:cNvPr id="25" name="Google Shape;25;p3"/>
          <p:cNvSpPr txBox="1">
            <a:spLocks noGrp="1"/>
          </p:cNvSpPr>
          <p:nvPr>
            <p:ph type="body" idx="2"/>
          </p:nvPr>
        </p:nvSpPr>
        <p:spPr>
          <a:xfrm>
            <a:off x="498348" y="1259533"/>
            <a:ext cx="9975960" cy="525600"/>
          </a:xfrm>
          <a:prstGeom prst="rect">
            <a:avLst/>
          </a:prstGeom>
          <a:noFill/>
          <a:ln>
            <a:noFill/>
          </a:ln>
        </p:spPr>
        <p:txBody>
          <a:bodyPr spcFirstLastPara="1" wrap="square" lIns="76200" tIns="38075" rIns="76200" bIns="38075" anchor="t" anchorCtr="0">
            <a:noAutofit/>
          </a:bodyPr>
          <a:lstStyle>
            <a:lvl1pPr marL="548640" marR="0" lvl="0" indent="-274320" algn="ctr" rtl="0">
              <a:lnSpc>
                <a:spcPct val="90000"/>
              </a:lnSpc>
              <a:spcBef>
                <a:spcPts val="960"/>
              </a:spcBef>
              <a:spcAft>
                <a:spcPts val="0"/>
              </a:spcAft>
              <a:buClr>
                <a:schemeClr val="dk1"/>
              </a:buClr>
              <a:buSzPts val="2000"/>
              <a:buFont typeface="Trebuchet MS"/>
              <a:buNone/>
              <a:defRPr sz="2400" b="0" i="0" u="none" strike="noStrike" cap="none">
                <a:solidFill>
                  <a:schemeClr val="lt2"/>
                </a:solidFill>
                <a:latin typeface="Trebuchet MS"/>
                <a:ea typeface="Trebuchet MS"/>
                <a:cs typeface="Trebuchet MS"/>
                <a:sym typeface="Trebuchet MS"/>
              </a:defRPr>
            </a:lvl1pPr>
            <a:lvl2pPr marL="1097280" marR="0" lvl="1" indent="-274320" algn="ctr" rtl="0">
              <a:lnSpc>
                <a:spcPct val="90000"/>
              </a:lnSpc>
              <a:spcBef>
                <a:spcPts val="960"/>
              </a:spcBef>
              <a:spcAft>
                <a:spcPts val="0"/>
              </a:spcAft>
              <a:buClr>
                <a:schemeClr val="dk1"/>
              </a:buClr>
              <a:buSzPts val="2300"/>
              <a:buFont typeface="Trebuchet MS"/>
              <a:buNone/>
              <a:defRPr sz="2760" b="0" i="0" u="none" strike="noStrike" cap="none">
                <a:solidFill>
                  <a:schemeClr val="lt2"/>
                </a:solidFill>
                <a:latin typeface="Trebuchet MS"/>
                <a:ea typeface="Trebuchet MS"/>
                <a:cs typeface="Trebuchet MS"/>
                <a:sym typeface="Trebuchet MS"/>
              </a:defRPr>
            </a:lvl2pPr>
            <a:lvl3pPr marL="1645920" marR="0" lvl="2" indent="-274320" algn="ctr" rtl="0">
              <a:lnSpc>
                <a:spcPct val="90000"/>
              </a:lnSpc>
              <a:spcBef>
                <a:spcPts val="960"/>
              </a:spcBef>
              <a:spcAft>
                <a:spcPts val="0"/>
              </a:spcAft>
              <a:buClr>
                <a:schemeClr val="dk1"/>
              </a:buClr>
              <a:buSzPts val="2300"/>
              <a:buFont typeface="Trebuchet MS"/>
              <a:buNone/>
              <a:defRPr sz="2760" b="0" i="0" u="none" strike="noStrike" cap="none">
                <a:solidFill>
                  <a:schemeClr val="lt2"/>
                </a:solidFill>
                <a:latin typeface="Trebuchet MS"/>
                <a:ea typeface="Trebuchet MS"/>
                <a:cs typeface="Trebuchet MS"/>
                <a:sym typeface="Trebuchet MS"/>
              </a:defRPr>
            </a:lvl3pPr>
            <a:lvl4pPr marL="2194560" marR="0" lvl="3" indent="-274320" algn="ctr" rtl="0">
              <a:spcBef>
                <a:spcPts val="960"/>
              </a:spcBef>
              <a:spcAft>
                <a:spcPts val="0"/>
              </a:spcAft>
              <a:buClr>
                <a:schemeClr val="lt2"/>
              </a:buClr>
              <a:buSzPts val="2300"/>
              <a:buFont typeface="Trebuchet MS"/>
              <a:buNone/>
              <a:defRPr sz="2760" b="0" i="0" u="none" strike="noStrike" cap="none">
                <a:solidFill>
                  <a:schemeClr val="lt2"/>
                </a:solidFill>
                <a:latin typeface="Trebuchet MS"/>
                <a:ea typeface="Trebuchet MS"/>
                <a:cs typeface="Trebuchet MS"/>
                <a:sym typeface="Trebuchet MS"/>
              </a:defRPr>
            </a:lvl4pPr>
            <a:lvl5pPr marL="2743200" marR="0" lvl="4" indent="-274320" algn="ctr" rtl="0">
              <a:spcBef>
                <a:spcPts val="600"/>
              </a:spcBef>
              <a:spcAft>
                <a:spcPts val="0"/>
              </a:spcAft>
              <a:buClr>
                <a:schemeClr val="lt2"/>
              </a:buClr>
              <a:buSzPts val="2300"/>
              <a:buFont typeface="Trebuchet MS"/>
              <a:buNone/>
              <a:defRPr sz="2760" b="0" i="0" u="none" strike="noStrike" cap="none">
                <a:solidFill>
                  <a:schemeClr val="lt2"/>
                </a:solidFill>
                <a:latin typeface="Trebuchet MS"/>
                <a:ea typeface="Trebuchet MS"/>
                <a:cs typeface="Trebuchet MS"/>
                <a:sym typeface="Trebuchet MS"/>
              </a:defRPr>
            </a:lvl5pPr>
            <a:lvl6pPr marL="3291840" marR="0" lvl="5" indent="-403860" algn="l" rtl="0">
              <a:spcBef>
                <a:spcPts val="360"/>
              </a:spcBef>
              <a:spcAft>
                <a:spcPts val="0"/>
              </a:spcAft>
              <a:buClr>
                <a:schemeClr val="dk2"/>
              </a:buClr>
              <a:buSzPts val="1700"/>
              <a:buFont typeface="Trebuchet MS"/>
              <a:buChar char="»"/>
              <a:defRPr sz="2040" b="0" i="0" u="none" strike="noStrike" cap="none">
                <a:solidFill>
                  <a:schemeClr val="dk2"/>
                </a:solidFill>
                <a:latin typeface="Trebuchet MS"/>
                <a:ea typeface="Trebuchet MS"/>
                <a:cs typeface="Trebuchet MS"/>
                <a:sym typeface="Trebuchet MS"/>
              </a:defRPr>
            </a:lvl6pPr>
            <a:lvl7pPr marL="3840480" marR="0" lvl="6" indent="-403860" algn="l" rtl="0">
              <a:spcBef>
                <a:spcPts val="360"/>
              </a:spcBef>
              <a:spcAft>
                <a:spcPts val="0"/>
              </a:spcAft>
              <a:buClr>
                <a:schemeClr val="dk2"/>
              </a:buClr>
              <a:buSzPts val="1700"/>
              <a:buFont typeface="Trebuchet MS"/>
              <a:buChar char="»"/>
              <a:defRPr sz="2040" b="0" i="0" u="none" strike="noStrike" cap="none">
                <a:solidFill>
                  <a:schemeClr val="dk2"/>
                </a:solidFill>
                <a:latin typeface="Trebuchet MS"/>
                <a:ea typeface="Trebuchet MS"/>
                <a:cs typeface="Trebuchet MS"/>
                <a:sym typeface="Trebuchet MS"/>
              </a:defRPr>
            </a:lvl7pPr>
            <a:lvl8pPr marL="4389120" marR="0" lvl="7" indent="-403860" algn="l" rtl="0">
              <a:spcBef>
                <a:spcPts val="360"/>
              </a:spcBef>
              <a:spcAft>
                <a:spcPts val="0"/>
              </a:spcAft>
              <a:buClr>
                <a:schemeClr val="dk2"/>
              </a:buClr>
              <a:buSzPts val="1700"/>
              <a:buFont typeface="Trebuchet MS"/>
              <a:buChar char="»"/>
              <a:defRPr sz="2040" b="0" i="0" u="none" strike="noStrike" cap="none">
                <a:solidFill>
                  <a:schemeClr val="dk2"/>
                </a:solidFill>
                <a:latin typeface="Trebuchet MS"/>
                <a:ea typeface="Trebuchet MS"/>
                <a:cs typeface="Trebuchet MS"/>
                <a:sym typeface="Trebuchet MS"/>
              </a:defRPr>
            </a:lvl8pPr>
            <a:lvl9pPr marL="4937760" marR="0" lvl="8" indent="-403860" algn="l" rtl="0">
              <a:spcBef>
                <a:spcPts val="360"/>
              </a:spcBef>
              <a:spcAft>
                <a:spcPts val="0"/>
              </a:spcAft>
              <a:buClr>
                <a:schemeClr val="dk2"/>
              </a:buClr>
              <a:buSzPts val="1700"/>
              <a:buFont typeface="Trebuchet MS"/>
              <a:buChar char="»"/>
              <a:defRPr sz="2040" b="0" i="0" u="none" strike="noStrike" cap="none">
                <a:solidFill>
                  <a:schemeClr val="dk2"/>
                </a:solidFill>
                <a:latin typeface="Trebuchet MS"/>
                <a:ea typeface="Trebuchet MS"/>
                <a:cs typeface="Trebuchet MS"/>
                <a:sym typeface="Trebuchet MS"/>
              </a:defRPr>
            </a:lvl9pPr>
          </a:lstStyle>
          <a:p>
            <a:endParaRPr/>
          </a:p>
        </p:txBody>
      </p:sp>
    </p:spTree>
    <p:extLst>
      <p:ext uri="{BB962C8B-B14F-4D97-AF65-F5344CB8AC3E}">
        <p14:creationId xmlns:p14="http://schemas.microsoft.com/office/powerpoint/2010/main" val="310005338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09"/>
        <p:cNvGrpSpPr/>
        <p:nvPr/>
      </p:nvGrpSpPr>
      <p:grpSpPr>
        <a:xfrm>
          <a:off x="0" y="0"/>
          <a:ext cx="0" cy="0"/>
          <a:chOff x="0" y="0"/>
          <a:chExt cx="0" cy="0"/>
        </a:xfrm>
      </p:grpSpPr>
      <p:sp>
        <p:nvSpPr>
          <p:cNvPr id="110" name="Google Shape;110;p24"/>
          <p:cNvSpPr txBox="1">
            <a:spLocks noGrp="1"/>
          </p:cNvSpPr>
          <p:nvPr>
            <p:ph type="title"/>
          </p:nvPr>
        </p:nvSpPr>
        <p:spPr>
          <a:xfrm>
            <a:off x="374040" y="534030"/>
            <a:ext cx="10224720" cy="68724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11" name="Google Shape;111;p24"/>
          <p:cNvSpPr txBox="1">
            <a:spLocks noGrp="1"/>
          </p:cNvSpPr>
          <p:nvPr>
            <p:ph type="body" idx="1"/>
          </p:nvPr>
        </p:nvSpPr>
        <p:spPr>
          <a:xfrm>
            <a:off x="374040" y="1382970"/>
            <a:ext cx="10224720" cy="4099680"/>
          </a:xfrm>
          <a:prstGeom prst="rect">
            <a:avLst/>
          </a:prstGeom>
        </p:spPr>
        <p:txBody>
          <a:bodyPr spcFirstLastPara="1" wrap="square" lIns="91425" tIns="91425" rIns="91425" bIns="91425" anchor="t" anchorCtr="0">
            <a:noAutofit/>
          </a:bodyPr>
          <a:lstStyle>
            <a:lvl1pPr marL="548640" lvl="0" indent="-411480" rtl="0">
              <a:spcBef>
                <a:spcPts val="0"/>
              </a:spcBef>
              <a:spcAft>
                <a:spcPts val="0"/>
              </a:spcAft>
              <a:buSzPts val="1800"/>
              <a:buChar char="●"/>
              <a:defRPr/>
            </a:lvl1pPr>
            <a:lvl2pPr marL="1097280" lvl="1" indent="-381000" rtl="0">
              <a:spcBef>
                <a:spcPts val="1920"/>
              </a:spcBef>
              <a:spcAft>
                <a:spcPts val="0"/>
              </a:spcAft>
              <a:buSzPts val="1400"/>
              <a:buChar char="○"/>
              <a:defRPr/>
            </a:lvl2pPr>
            <a:lvl3pPr marL="1645920" lvl="2" indent="-381000" rtl="0">
              <a:spcBef>
                <a:spcPts val="1920"/>
              </a:spcBef>
              <a:spcAft>
                <a:spcPts val="0"/>
              </a:spcAft>
              <a:buSzPts val="1400"/>
              <a:buChar char="■"/>
              <a:defRPr/>
            </a:lvl3pPr>
            <a:lvl4pPr marL="2194560" lvl="3" indent="-381000" rtl="0">
              <a:spcBef>
                <a:spcPts val="1920"/>
              </a:spcBef>
              <a:spcAft>
                <a:spcPts val="0"/>
              </a:spcAft>
              <a:buSzPts val="1400"/>
              <a:buChar char="●"/>
              <a:defRPr/>
            </a:lvl4pPr>
            <a:lvl5pPr marL="2743200" lvl="4" indent="-381000" rtl="0">
              <a:spcBef>
                <a:spcPts val="1920"/>
              </a:spcBef>
              <a:spcAft>
                <a:spcPts val="0"/>
              </a:spcAft>
              <a:buSzPts val="1400"/>
              <a:buChar char="○"/>
              <a:defRPr/>
            </a:lvl5pPr>
            <a:lvl6pPr marL="3291840" lvl="5" indent="-381000" rtl="0">
              <a:spcBef>
                <a:spcPts val="1920"/>
              </a:spcBef>
              <a:spcAft>
                <a:spcPts val="0"/>
              </a:spcAft>
              <a:buSzPts val="1400"/>
              <a:buChar char="■"/>
              <a:defRPr/>
            </a:lvl6pPr>
            <a:lvl7pPr marL="3840480" lvl="6" indent="-381000" rtl="0">
              <a:spcBef>
                <a:spcPts val="1920"/>
              </a:spcBef>
              <a:spcAft>
                <a:spcPts val="0"/>
              </a:spcAft>
              <a:buSzPts val="1400"/>
              <a:buChar char="●"/>
              <a:defRPr/>
            </a:lvl7pPr>
            <a:lvl8pPr marL="4389120" lvl="7" indent="-381000" rtl="0">
              <a:spcBef>
                <a:spcPts val="1920"/>
              </a:spcBef>
              <a:spcAft>
                <a:spcPts val="0"/>
              </a:spcAft>
              <a:buSzPts val="1400"/>
              <a:buChar char="○"/>
              <a:defRPr/>
            </a:lvl8pPr>
            <a:lvl9pPr marL="4937760" lvl="8" indent="-381000" rtl="0">
              <a:spcBef>
                <a:spcPts val="1920"/>
              </a:spcBef>
              <a:spcAft>
                <a:spcPts val="1920"/>
              </a:spcAft>
              <a:buSzPts val="1400"/>
              <a:buChar char="■"/>
              <a:defRPr/>
            </a:lvl9pPr>
          </a:lstStyle>
          <a:p>
            <a:endParaRPr/>
          </a:p>
        </p:txBody>
      </p:sp>
      <p:sp>
        <p:nvSpPr>
          <p:cNvPr id="112" name="Google Shape;112;p24"/>
          <p:cNvSpPr txBox="1">
            <a:spLocks noGrp="1"/>
          </p:cNvSpPr>
          <p:nvPr>
            <p:ph type="sldNum" idx="12"/>
          </p:nvPr>
        </p:nvSpPr>
        <p:spPr>
          <a:xfrm>
            <a:off x="10166950" y="5595860"/>
            <a:ext cx="658440" cy="47232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algn="r"/>
            <a:fld id="{00000000-1234-1234-1234-123412341234}" type="slidenum">
              <a:rPr lang="en-US" smtClean="0"/>
              <a:pPr algn="r"/>
              <a:t>‹#›</a:t>
            </a:fld>
            <a:endParaRPr lang="en-US"/>
          </a:p>
        </p:txBody>
      </p:sp>
    </p:spTree>
    <p:extLst>
      <p:ext uri="{BB962C8B-B14F-4D97-AF65-F5344CB8AC3E}">
        <p14:creationId xmlns:p14="http://schemas.microsoft.com/office/powerpoint/2010/main" val="7132817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ransition - Blue">
    <p:spTree>
      <p:nvGrpSpPr>
        <p:cNvPr id="1" name=""/>
        <p:cNvGrpSpPr/>
        <p:nvPr/>
      </p:nvGrpSpPr>
      <p:grpSpPr>
        <a:xfrm>
          <a:off x="0" y="0"/>
          <a:ext cx="0" cy="0"/>
          <a:chOff x="0" y="0"/>
          <a:chExt cx="0" cy="0"/>
        </a:xfrm>
      </p:grpSpPr>
      <p:sp>
        <p:nvSpPr>
          <p:cNvPr id="3" name="Rectangle 2"/>
          <p:cNvSpPr/>
          <p:nvPr userDrawn="1"/>
        </p:nvSpPr>
        <p:spPr>
          <a:xfrm>
            <a:off x="0" y="0"/>
            <a:ext cx="10972800" cy="534640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2377739"/>
            <a:ext cx="9976104" cy="590931"/>
          </a:xfrm>
        </p:spPr>
        <p:txBody>
          <a:bodyPr anchor="ctr"/>
          <a:lstStyle>
            <a:lvl1pPr algn="ctr">
              <a:defRPr>
                <a:solidFill>
                  <a:schemeClr val="tx1"/>
                </a:solidFill>
              </a:defRPr>
            </a:lvl1pPr>
          </a:lstStyle>
          <a:p>
            <a:r>
              <a:rPr lang="en-US" dirty="0"/>
              <a:t>Click to edit Master title style</a:t>
            </a:r>
          </a:p>
        </p:txBody>
      </p:sp>
      <p:grpSp>
        <p:nvGrpSpPr>
          <p:cNvPr id="4" name="Group 3"/>
          <p:cNvGrpSpPr/>
          <p:nvPr userDrawn="1"/>
        </p:nvGrpSpPr>
        <p:grpSpPr>
          <a:xfrm>
            <a:off x="-28075" y="0"/>
            <a:ext cx="187005" cy="6172200"/>
            <a:chOff x="311342" y="0"/>
            <a:chExt cx="401443" cy="6172200"/>
          </a:xfrm>
        </p:grpSpPr>
        <p:sp>
          <p:nvSpPr>
            <p:cNvPr id="5" name="Rectangle 4"/>
            <p:cNvSpPr/>
            <p:nvPr/>
          </p:nvSpPr>
          <p:spPr>
            <a:xfrm>
              <a:off x="311342" y="4638907"/>
              <a:ext cx="401443" cy="1533293"/>
            </a:xfrm>
            <a:prstGeom prst="rect">
              <a:avLst/>
            </a:prstGeom>
            <a:solidFill>
              <a:srgbClr val="F156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311342" y="0"/>
              <a:ext cx="401443" cy="5346409"/>
            </a:xfrm>
            <a:prstGeom prst="rect">
              <a:avLst/>
            </a:prstGeom>
            <a:solidFill>
              <a:srgbClr val="298E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Rectangle 6">
            <a:extLst>
              <a:ext uri="{FF2B5EF4-FFF2-40B4-BE49-F238E27FC236}">
                <a16:creationId xmlns:a16="http://schemas.microsoft.com/office/drawing/2014/main" id="{9DC4715E-4B09-4FB6-8382-A28D5C0085F7}"/>
              </a:ext>
            </a:extLst>
          </p:cNvPr>
          <p:cNvSpPr/>
          <p:nvPr userDrawn="1"/>
        </p:nvSpPr>
        <p:spPr>
          <a:xfrm>
            <a:off x="5301049" y="5941368"/>
            <a:ext cx="6184556" cy="230832"/>
          </a:xfrm>
          <a:prstGeom prst="rect">
            <a:avLst/>
          </a:prstGeom>
        </p:spPr>
        <p:txBody>
          <a:bodyPr wrap="square">
            <a:spAutoFit/>
          </a:bodyPr>
          <a:lstStyle/>
          <a:p>
            <a:pPr marL="0" marR="0">
              <a:spcBef>
                <a:spcPts val="0"/>
              </a:spcBef>
              <a:spcAft>
                <a:spcPts val="0"/>
              </a:spcAft>
            </a:pPr>
            <a:r>
              <a:rPr lang="en-US" sz="9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This material is released by NVIDIA Corporation under the Creative Commons Attribution 4.0 International (CC BY 4.0)</a:t>
            </a:r>
          </a:p>
        </p:txBody>
      </p:sp>
    </p:spTree>
    <p:extLst>
      <p:ext uri="{BB962C8B-B14F-4D97-AF65-F5344CB8AC3E}">
        <p14:creationId xmlns:p14="http://schemas.microsoft.com/office/powerpoint/2010/main" val="3175110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6" name="Rectangle 5"/>
          <p:cNvSpPr/>
          <p:nvPr userDrawn="1"/>
        </p:nvSpPr>
        <p:spPr>
          <a:xfrm>
            <a:off x="160020" y="2165063"/>
            <a:ext cx="10812780" cy="318134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1685408" y="3026024"/>
            <a:ext cx="8805227" cy="624769"/>
          </a:xfrm>
        </p:spPr>
        <p:txBody>
          <a:bodyPr/>
          <a:lstStyle>
            <a:lvl1pPr marL="0" indent="0">
              <a:buClr>
                <a:schemeClr val="bg2"/>
              </a:buClr>
              <a:buSzPct val="100000"/>
              <a:buFontTx/>
              <a:buNone/>
              <a:defRPr sz="2800">
                <a:solidFill>
                  <a:schemeClr val="tx1"/>
                </a:solidFill>
              </a:defRPr>
            </a:lvl1pPr>
            <a:lvl2pPr marL="571500" indent="0">
              <a:buClr>
                <a:schemeClr val="bg2"/>
              </a:buClr>
              <a:buSzPct val="100000"/>
              <a:buFontTx/>
              <a:buNone/>
              <a:defRPr sz="2400">
                <a:solidFill>
                  <a:schemeClr val="tx1"/>
                </a:solidFill>
              </a:defRPr>
            </a:lvl2pPr>
            <a:lvl3pPr marL="1089025" indent="0">
              <a:buClr>
                <a:schemeClr val="bg2"/>
              </a:buClr>
              <a:buSzPct val="100000"/>
              <a:buFontTx/>
              <a:buNone/>
              <a:defRPr sz="2400">
                <a:solidFill>
                  <a:schemeClr val="tx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dirty="0"/>
              <a:t>Click to edit Master text styles</a:t>
            </a:r>
          </a:p>
        </p:txBody>
      </p:sp>
      <p:sp>
        <p:nvSpPr>
          <p:cNvPr id="5" name="Text Placeholder 4"/>
          <p:cNvSpPr>
            <a:spLocks noGrp="1"/>
          </p:cNvSpPr>
          <p:nvPr>
            <p:ph type="body" sz="quarter" idx="10"/>
          </p:nvPr>
        </p:nvSpPr>
        <p:spPr>
          <a:xfrm>
            <a:off x="1685408" y="4039406"/>
            <a:ext cx="8805227" cy="525463"/>
          </a:xfrm>
        </p:spPr>
        <p:txBody>
          <a:bodyPr/>
          <a:lstStyle>
            <a:lvl1pPr marL="0" indent="0" algn="l">
              <a:buFontTx/>
              <a:buNone/>
              <a:defRPr sz="1800" b="0">
                <a:solidFill>
                  <a:schemeClr val="tx1"/>
                </a:solidFill>
                <a:latin typeface="Arial" panose="020B0604020202020204" pitchFamily="34" charset="0"/>
                <a:cs typeface="Arial" panose="020B0604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dirty="0"/>
              <a:t>Click to edit Master text styles</a:t>
            </a:r>
          </a:p>
        </p:txBody>
      </p:sp>
      <p:sp>
        <p:nvSpPr>
          <p:cNvPr id="16" name="Rectangle 15"/>
          <p:cNvSpPr/>
          <p:nvPr userDrawn="1"/>
        </p:nvSpPr>
        <p:spPr>
          <a:xfrm>
            <a:off x="39303" y="1274332"/>
            <a:ext cx="1603324" cy="1475018"/>
          </a:xfrm>
          <a:prstGeom prst="rect">
            <a:avLst/>
          </a:prstGeom>
          <a:noFill/>
        </p:spPr>
        <p:txBody>
          <a:bodyPr wrap="none" lIns="91440" tIns="45720" rIns="91440" bIns="45720">
            <a:noAutofit/>
          </a:bodyPr>
          <a:lstStyle/>
          <a:p>
            <a:pPr algn="ctr"/>
            <a:r>
              <a:rPr lang="en-US" sz="19900" b="0" kern="0" cap="none" spc="0" dirty="0">
                <a:ln w="0"/>
                <a:gradFill>
                  <a:gsLst>
                    <a:gs pos="0">
                      <a:schemeClr val="tx2"/>
                    </a:gs>
                    <a:gs pos="99000">
                      <a:schemeClr val="tx1"/>
                    </a:gs>
                  </a:gsLst>
                  <a:lin ang="5400000" scaled="1"/>
                </a:gradFill>
                <a:latin typeface="Arial" panose="020B0604020202020204" pitchFamily="34" charset="0"/>
                <a:cs typeface="Arial" panose="020B0604020202020204" pitchFamily="34" charset="0"/>
              </a:rPr>
              <a:t>“</a:t>
            </a:r>
            <a:endParaRPr lang="en-US" sz="19900" b="0" cap="none" spc="0" dirty="0">
              <a:ln w="0"/>
              <a:gradFill>
                <a:gsLst>
                  <a:gs pos="0">
                    <a:schemeClr val="tx2"/>
                  </a:gs>
                  <a:gs pos="99000">
                    <a:schemeClr val="tx1"/>
                  </a:gs>
                </a:gsLst>
                <a:lin ang="5400000" scaled="1"/>
              </a:gradFill>
              <a:latin typeface="Arial" panose="020B0604020202020204" pitchFamily="34" charset="0"/>
              <a:cs typeface="Arial" panose="020B0604020202020204" pitchFamily="34" charset="0"/>
            </a:endParaRPr>
          </a:p>
        </p:txBody>
      </p:sp>
      <p:sp>
        <p:nvSpPr>
          <p:cNvPr id="17" name="Rectangle 16"/>
          <p:cNvSpPr/>
          <p:nvPr userDrawn="1"/>
        </p:nvSpPr>
        <p:spPr>
          <a:xfrm rot="10800000">
            <a:off x="9303106" y="4972804"/>
            <a:ext cx="1603324" cy="1264024"/>
          </a:xfrm>
          <a:prstGeom prst="rect">
            <a:avLst/>
          </a:prstGeom>
          <a:noFill/>
        </p:spPr>
        <p:txBody>
          <a:bodyPr wrap="none" lIns="91440" tIns="45720" rIns="91440" bIns="45720">
            <a:noAutofit/>
          </a:bodyPr>
          <a:lstStyle/>
          <a:p>
            <a:pPr algn="ctr"/>
            <a:r>
              <a:rPr lang="en-US" sz="19900" b="0" kern="0" cap="none" spc="0" dirty="0">
                <a:ln w="0"/>
                <a:gradFill>
                  <a:gsLst>
                    <a:gs pos="0">
                      <a:schemeClr val="tx2"/>
                    </a:gs>
                    <a:gs pos="99000">
                      <a:schemeClr val="tx1"/>
                    </a:gs>
                  </a:gsLst>
                  <a:lin ang="5400000" scaled="1"/>
                </a:gradFill>
                <a:latin typeface="Arial" panose="020B0604020202020204" pitchFamily="34" charset="0"/>
                <a:cs typeface="Arial" panose="020B0604020202020204" pitchFamily="34" charset="0"/>
              </a:rPr>
              <a:t>“</a:t>
            </a:r>
            <a:endParaRPr lang="en-US" sz="19900" b="0" cap="none" spc="0" dirty="0">
              <a:ln w="0"/>
              <a:gradFill>
                <a:gsLst>
                  <a:gs pos="0">
                    <a:schemeClr val="tx2"/>
                  </a:gs>
                  <a:gs pos="99000">
                    <a:schemeClr val="tx1"/>
                  </a:gs>
                </a:gsLst>
                <a:lin ang="5400000" scaled="1"/>
              </a:gra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89F61013-8D80-43D2-BCBB-1E520D19B5D2}"/>
              </a:ext>
            </a:extLst>
          </p:cNvPr>
          <p:cNvSpPr/>
          <p:nvPr userDrawn="1"/>
        </p:nvSpPr>
        <p:spPr>
          <a:xfrm>
            <a:off x="5301049" y="5941368"/>
            <a:ext cx="6184556" cy="230832"/>
          </a:xfrm>
          <a:prstGeom prst="rect">
            <a:avLst/>
          </a:prstGeom>
        </p:spPr>
        <p:txBody>
          <a:bodyPr wrap="square">
            <a:spAutoFit/>
          </a:bodyPr>
          <a:lstStyle/>
          <a:p>
            <a:pPr marL="0" marR="0">
              <a:spcBef>
                <a:spcPts val="0"/>
              </a:spcBef>
              <a:spcAft>
                <a:spcPts val="0"/>
              </a:spcAft>
            </a:pPr>
            <a:r>
              <a:rPr lang="en-US" sz="9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This material is released by NVIDIA Corporation under the Creative Commons Attribution 4.0 International (CC BY 4.0)</a:t>
            </a:r>
          </a:p>
        </p:txBody>
      </p:sp>
    </p:spTree>
    <p:extLst>
      <p:ext uri="{BB962C8B-B14F-4D97-AF65-F5344CB8AC3E}">
        <p14:creationId xmlns:p14="http://schemas.microsoft.com/office/powerpoint/2010/main" val="9922111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with Photograph">
    <p:spTree>
      <p:nvGrpSpPr>
        <p:cNvPr id="1" name=""/>
        <p:cNvGrpSpPr/>
        <p:nvPr/>
      </p:nvGrpSpPr>
      <p:grpSpPr>
        <a:xfrm>
          <a:off x="0" y="0"/>
          <a:ext cx="0" cy="0"/>
          <a:chOff x="0" y="0"/>
          <a:chExt cx="0" cy="0"/>
        </a:xfrm>
      </p:grpSpPr>
      <p:sp>
        <p:nvSpPr>
          <p:cNvPr id="2" name="Title 1"/>
          <p:cNvSpPr>
            <a:spLocks noGrp="1"/>
          </p:cNvSpPr>
          <p:nvPr>
            <p:ph type="title"/>
          </p:nvPr>
        </p:nvSpPr>
        <p:spPr>
          <a:xfrm>
            <a:off x="476791" y="633526"/>
            <a:ext cx="5922117" cy="618631"/>
          </a:xfrm>
        </p:spPr>
        <p:txBody>
          <a:bodyPr/>
          <a:lstStyle>
            <a:lvl1pPr algn="l">
              <a:defRPr>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512064" y="2103035"/>
            <a:ext cx="5905833" cy="3693758"/>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8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10"/>
          </p:nvPr>
        </p:nvSpPr>
        <p:spPr>
          <a:xfrm>
            <a:off x="476791" y="1183333"/>
            <a:ext cx="5922117" cy="525463"/>
          </a:xfrm>
        </p:spPr>
        <p:txBody>
          <a:bodyPr/>
          <a:lstStyle>
            <a:lvl1pPr marL="0" indent="0" algn="l">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dirty="0"/>
              <a:t>Click to edit Master text styles</a:t>
            </a:r>
          </a:p>
        </p:txBody>
      </p:sp>
      <p:sp>
        <p:nvSpPr>
          <p:cNvPr id="6" name="Rectangle 5">
            <a:extLst>
              <a:ext uri="{FF2B5EF4-FFF2-40B4-BE49-F238E27FC236}">
                <a16:creationId xmlns:a16="http://schemas.microsoft.com/office/drawing/2014/main" id="{E54D7590-5825-4CF5-B61A-096309CE2396}"/>
              </a:ext>
            </a:extLst>
          </p:cNvPr>
          <p:cNvSpPr/>
          <p:nvPr userDrawn="1"/>
        </p:nvSpPr>
        <p:spPr>
          <a:xfrm>
            <a:off x="5301049" y="5941368"/>
            <a:ext cx="6184556" cy="230832"/>
          </a:xfrm>
          <a:prstGeom prst="rect">
            <a:avLst/>
          </a:prstGeom>
        </p:spPr>
        <p:txBody>
          <a:bodyPr wrap="square">
            <a:spAutoFit/>
          </a:bodyPr>
          <a:lstStyle/>
          <a:p>
            <a:pPr marL="0" marR="0">
              <a:spcBef>
                <a:spcPts val="0"/>
              </a:spcBef>
              <a:spcAft>
                <a:spcPts val="0"/>
              </a:spcAft>
            </a:pPr>
            <a:r>
              <a:rPr lang="en-US" sz="9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This material is released by NVIDIA Corporation under the Creative Commons Attribution 4.0 International (CC BY 4.0)</a:t>
            </a:r>
          </a:p>
        </p:txBody>
      </p:sp>
    </p:spTree>
    <p:extLst>
      <p:ext uri="{BB962C8B-B14F-4D97-AF65-F5344CB8AC3E}">
        <p14:creationId xmlns:p14="http://schemas.microsoft.com/office/powerpoint/2010/main" val="3303666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76791" y="661226"/>
            <a:ext cx="9976104" cy="590931"/>
          </a:xfrm>
        </p:spPr>
        <p:txBody>
          <a:bodyPr/>
          <a:lstStyle>
            <a:lvl1pPr algn="l">
              <a:defRPr>
                <a:solidFill>
                  <a:schemeClr val="bg1"/>
                </a:solidFill>
              </a:defRPr>
            </a:lvl1pPr>
          </a:lstStyle>
          <a:p>
            <a:r>
              <a:rPr lang="en-US" dirty="0"/>
              <a:t>Click to edit Master title style</a:t>
            </a:r>
          </a:p>
        </p:txBody>
      </p:sp>
      <p:sp>
        <p:nvSpPr>
          <p:cNvPr id="3" name="Rectangle 2">
            <a:extLst>
              <a:ext uri="{FF2B5EF4-FFF2-40B4-BE49-F238E27FC236}">
                <a16:creationId xmlns:a16="http://schemas.microsoft.com/office/drawing/2014/main" id="{181AC801-7587-440D-8594-03D5FFDF86EE}"/>
              </a:ext>
            </a:extLst>
          </p:cNvPr>
          <p:cNvSpPr/>
          <p:nvPr userDrawn="1"/>
        </p:nvSpPr>
        <p:spPr>
          <a:xfrm>
            <a:off x="5301049" y="5941368"/>
            <a:ext cx="6184556" cy="230832"/>
          </a:xfrm>
          <a:prstGeom prst="rect">
            <a:avLst/>
          </a:prstGeom>
        </p:spPr>
        <p:txBody>
          <a:bodyPr wrap="square">
            <a:spAutoFit/>
          </a:bodyPr>
          <a:lstStyle/>
          <a:p>
            <a:pPr marL="0" marR="0">
              <a:spcBef>
                <a:spcPts val="0"/>
              </a:spcBef>
              <a:spcAft>
                <a:spcPts val="0"/>
              </a:spcAft>
            </a:pPr>
            <a:r>
              <a:rPr lang="en-US" sz="9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This material is released by NVIDIA Corporation under the Creative Commons Attribution 4.0 International (CC BY 4.0)</a:t>
            </a:r>
          </a:p>
        </p:txBody>
      </p:sp>
    </p:spTree>
    <p:extLst>
      <p:ext uri="{BB962C8B-B14F-4D97-AF65-F5344CB8AC3E}">
        <p14:creationId xmlns:p14="http://schemas.microsoft.com/office/powerpoint/2010/main" val="3956630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Subtitle, and Content">
  <p:cSld name="1_Title, Subtitle, and Content">
    <p:spTree>
      <p:nvGrpSpPr>
        <p:cNvPr id="1" name="Shape 22"/>
        <p:cNvGrpSpPr/>
        <p:nvPr/>
      </p:nvGrpSpPr>
      <p:grpSpPr>
        <a:xfrm>
          <a:off x="0" y="0"/>
          <a:ext cx="0" cy="0"/>
          <a:chOff x="0" y="0"/>
          <a:chExt cx="0" cy="0"/>
        </a:xfrm>
      </p:grpSpPr>
      <p:sp>
        <p:nvSpPr>
          <p:cNvPr id="23" name="Google Shape;23;p3"/>
          <p:cNvSpPr txBox="1">
            <a:spLocks noGrp="1"/>
          </p:cNvSpPr>
          <p:nvPr>
            <p:ph type="title"/>
          </p:nvPr>
        </p:nvSpPr>
        <p:spPr>
          <a:xfrm>
            <a:off x="498348" y="737426"/>
            <a:ext cx="9975960" cy="590760"/>
          </a:xfrm>
          <a:prstGeom prst="rect">
            <a:avLst/>
          </a:prstGeom>
          <a:noFill/>
          <a:ln>
            <a:noFill/>
          </a:ln>
        </p:spPr>
        <p:txBody>
          <a:bodyPr spcFirstLastPara="1" wrap="square" lIns="76200" tIns="38075" rIns="76200" bIns="38075" anchor="b" anchorCtr="0">
            <a:noAutofit/>
          </a:bodyPr>
          <a:lstStyle>
            <a:lvl1pPr marR="0" lvl="0" algn="ctr" rtl="0">
              <a:lnSpc>
                <a:spcPct val="90000"/>
              </a:lnSpc>
              <a:spcBef>
                <a:spcPts val="0"/>
              </a:spcBef>
              <a:spcAft>
                <a:spcPts val="0"/>
              </a:spcAft>
              <a:buSzPts val="1200"/>
              <a:buNone/>
              <a:defRPr sz="3600" b="1" i="0" u="none" strike="noStrike" cap="none">
                <a:solidFill>
                  <a:schemeClr val="dk2"/>
                </a:solidFill>
                <a:latin typeface="Trebuchet MS"/>
                <a:ea typeface="Trebuchet MS"/>
                <a:cs typeface="Trebuchet MS"/>
                <a:sym typeface="Trebuchet MS"/>
              </a:defRPr>
            </a:lvl1pPr>
            <a:lvl2pPr marR="0" lvl="1" algn="l" rtl="0">
              <a:spcBef>
                <a:spcPts val="0"/>
              </a:spcBef>
              <a:spcAft>
                <a:spcPts val="0"/>
              </a:spcAft>
              <a:buSzPts val="1200"/>
              <a:buNone/>
              <a:defRPr sz="3240" b="1" i="0" u="none" strike="noStrike" cap="none">
                <a:solidFill>
                  <a:srgbClr val="73B900"/>
                </a:solidFill>
                <a:latin typeface="Arial"/>
                <a:ea typeface="Arial"/>
                <a:cs typeface="Arial"/>
                <a:sym typeface="Arial"/>
              </a:defRPr>
            </a:lvl2pPr>
            <a:lvl3pPr marR="0" lvl="2" algn="l" rtl="0">
              <a:spcBef>
                <a:spcPts val="0"/>
              </a:spcBef>
              <a:spcAft>
                <a:spcPts val="0"/>
              </a:spcAft>
              <a:buSzPts val="1200"/>
              <a:buNone/>
              <a:defRPr sz="3240" b="1" i="0" u="none" strike="noStrike" cap="none">
                <a:solidFill>
                  <a:srgbClr val="73B900"/>
                </a:solidFill>
                <a:latin typeface="Arial"/>
                <a:ea typeface="Arial"/>
                <a:cs typeface="Arial"/>
                <a:sym typeface="Arial"/>
              </a:defRPr>
            </a:lvl3pPr>
            <a:lvl4pPr marR="0" lvl="3" algn="l" rtl="0">
              <a:spcBef>
                <a:spcPts val="0"/>
              </a:spcBef>
              <a:spcAft>
                <a:spcPts val="0"/>
              </a:spcAft>
              <a:buSzPts val="1200"/>
              <a:buNone/>
              <a:defRPr sz="3240" b="1" i="0" u="none" strike="noStrike" cap="none">
                <a:solidFill>
                  <a:srgbClr val="73B900"/>
                </a:solidFill>
                <a:latin typeface="Arial"/>
                <a:ea typeface="Arial"/>
                <a:cs typeface="Arial"/>
                <a:sym typeface="Arial"/>
              </a:defRPr>
            </a:lvl4pPr>
            <a:lvl5pPr marR="0" lvl="4" algn="l" rtl="0">
              <a:spcBef>
                <a:spcPts val="0"/>
              </a:spcBef>
              <a:spcAft>
                <a:spcPts val="0"/>
              </a:spcAft>
              <a:buSzPts val="1200"/>
              <a:buNone/>
              <a:defRPr sz="3240" b="1" i="0" u="none" strike="noStrike" cap="none">
                <a:solidFill>
                  <a:srgbClr val="73B900"/>
                </a:solidFill>
                <a:latin typeface="Arial"/>
                <a:ea typeface="Arial"/>
                <a:cs typeface="Arial"/>
                <a:sym typeface="Arial"/>
              </a:defRPr>
            </a:lvl5pPr>
            <a:lvl6pPr marR="0" lvl="5" algn="l" rtl="0">
              <a:spcBef>
                <a:spcPts val="0"/>
              </a:spcBef>
              <a:spcAft>
                <a:spcPts val="0"/>
              </a:spcAft>
              <a:buSzPts val="1200"/>
              <a:buNone/>
              <a:defRPr sz="3240" b="1" i="0" u="none" strike="noStrike" cap="none">
                <a:solidFill>
                  <a:srgbClr val="73B900"/>
                </a:solidFill>
                <a:latin typeface="Arial"/>
                <a:ea typeface="Arial"/>
                <a:cs typeface="Arial"/>
                <a:sym typeface="Arial"/>
              </a:defRPr>
            </a:lvl6pPr>
            <a:lvl7pPr marR="0" lvl="6" algn="l" rtl="0">
              <a:spcBef>
                <a:spcPts val="0"/>
              </a:spcBef>
              <a:spcAft>
                <a:spcPts val="0"/>
              </a:spcAft>
              <a:buSzPts val="1200"/>
              <a:buNone/>
              <a:defRPr sz="3240" b="1" i="0" u="none" strike="noStrike" cap="none">
                <a:solidFill>
                  <a:srgbClr val="73B900"/>
                </a:solidFill>
                <a:latin typeface="Arial"/>
                <a:ea typeface="Arial"/>
                <a:cs typeface="Arial"/>
                <a:sym typeface="Arial"/>
              </a:defRPr>
            </a:lvl7pPr>
            <a:lvl8pPr marR="0" lvl="7" algn="l" rtl="0">
              <a:spcBef>
                <a:spcPts val="0"/>
              </a:spcBef>
              <a:spcAft>
                <a:spcPts val="0"/>
              </a:spcAft>
              <a:buSzPts val="1200"/>
              <a:buNone/>
              <a:defRPr sz="3240" b="1" i="0" u="none" strike="noStrike" cap="none">
                <a:solidFill>
                  <a:srgbClr val="73B900"/>
                </a:solidFill>
                <a:latin typeface="Arial"/>
                <a:ea typeface="Arial"/>
                <a:cs typeface="Arial"/>
                <a:sym typeface="Arial"/>
              </a:defRPr>
            </a:lvl8pPr>
            <a:lvl9pPr marR="0" lvl="8" algn="l" rtl="0">
              <a:spcBef>
                <a:spcPts val="0"/>
              </a:spcBef>
              <a:spcAft>
                <a:spcPts val="0"/>
              </a:spcAft>
              <a:buSzPts val="1200"/>
              <a:buNone/>
              <a:defRPr sz="3240" b="1" i="0" u="none" strike="noStrike" cap="none">
                <a:solidFill>
                  <a:srgbClr val="73B900"/>
                </a:solidFill>
                <a:latin typeface="Arial"/>
                <a:ea typeface="Arial"/>
                <a:cs typeface="Arial"/>
                <a:sym typeface="Arial"/>
              </a:defRPr>
            </a:lvl9pPr>
          </a:lstStyle>
          <a:p>
            <a:endParaRPr/>
          </a:p>
        </p:txBody>
      </p:sp>
      <p:sp>
        <p:nvSpPr>
          <p:cNvPr id="24" name="Google Shape;24;p3"/>
          <p:cNvSpPr txBox="1">
            <a:spLocks noGrp="1"/>
          </p:cNvSpPr>
          <p:nvPr>
            <p:ph type="body" idx="1"/>
          </p:nvPr>
        </p:nvSpPr>
        <p:spPr>
          <a:xfrm>
            <a:off x="516750" y="2103035"/>
            <a:ext cx="9948600" cy="3718800"/>
          </a:xfrm>
          <a:prstGeom prst="rect">
            <a:avLst/>
          </a:prstGeom>
          <a:noFill/>
          <a:ln>
            <a:noFill/>
          </a:ln>
        </p:spPr>
        <p:txBody>
          <a:bodyPr spcFirstLastPara="1" wrap="square" lIns="76200" tIns="38075" rIns="76200" bIns="38075" anchor="t" anchorCtr="0">
            <a:noAutofit/>
          </a:bodyPr>
          <a:lstStyle>
            <a:lvl1pPr marL="548640" marR="0" lvl="0" indent="-274320" algn="l" rtl="0">
              <a:lnSpc>
                <a:spcPct val="90000"/>
              </a:lnSpc>
              <a:spcBef>
                <a:spcPts val="960"/>
              </a:spcBef>
              <a:spcAft>
                <a:spcPts val="0"/>
              </a:spcAft>
              <a:buClr>
                <a:schemeClr val="dk1"/>
              </a:buClr>
              <a:buSzPts val="1500"/>
              <a:buFont typeface="Trebuchet MS"/>
              <a:buNone/>
              <a:defRPr sz="1800" b="0" i="0" u="none" strike="noStrike" cap="none">
                <a:solidFill>
                  <a:schemeClr val="dk2"/>
                </a:solidFill>
                <a:latin typeface="Trebuchet MS"/>
                <a:ea typeface="Trebuchet MS"/>
                <a:cs typeface="Trebuchet MS"/>
                <a:sym typeface="Trebuchet MS"/>
              </a:defRPr>
            </a:lvl1pPr>
            <a:lvl2pPr marL="1097280" marR="0" lvl="1" indent="-274320" algn="l" rtl="0">
              <a:lnSpc>
                <a:spcPct val="90000"/>
              </a:lnSpc>
              <a:spcBef>
                <a:spcPts val="960"/>
              </a:spcBef>
              <a:spcAft>
                <a:spcPts val="0"/>
              </a:spcAft>
              <a:buClr>
                <a:schemeClr val="dk1"/>
              </a:buClr>
              <a:buSzPts val="1300"/>
              <a:buFont typeface="Trebuchet MS"/>
              <a:buNone/>
              <a:defRPr sz="1560" b="0" i="0" u="none" strike="noStrike" cap="none">
                <a:solidFill>
                  <a:schemeClr val="dk2"/>
                </a:solidFill>
                <a:latin typeface="Trebuchet MS"/>
                <a:ea typeface="Trebuchet MS"/>
                <a:cs typeface="Trebuchet MS"/>
                <a:sym typeface="Trebuchet MS"/>
              </a:defRPr>
            </a:lvl2pPr>
            <a:lvl3pPr marL="1645920" marR="0" lvl="2" indent="-274320" algn="l" rtl="0">
              <a:lnSpc>
                <a:spcPct val="90000"/>
              </a:lnSpc>
              <a:spcBef>
                <a:spcPts val="960"/>
              </a:spcBef>
              <a:spcAft>
                <a:spcPts val="0"/>
              </a:spcAft>
              <a:buClr>
                <a:schemeClr val="dk1"/>
              </a:buClr>
              <a:buSzPts val="1200"/>
              <a:buFont typeface="Trebuchet MS"/>
              <a:buNone/>
              <a:defRPr sz="1440" b="0" i="0" u="none" strike="noStrike" cap="none">
                <a:solidFill>
                  <a:schemeClr val="dk2"/>
                </a:solidFill>
                <a:latin typeface="Trebuchet MS"/>
                <a:ea typeface="Trebuchet MS"/>
                <a:cs typeface="Trebuchet MS"/>
                <a:sym typeface="Trebuchet MS"/>
              </a:defRPr>
            </a:lvl3pPr>
            <a:lvl4pPr marL="2194560" marR="0" lvl="3" indent="-388620" algn="l" rtl="0">
              <a:spcBef>
                <a:spcPts val="960"/>
              </a:spcBef>
              <a:spcAft>
                <a:spcPts val="0"/>
              </a:spcAft>
              <a:buClr>
                <a:schemeClr val="dk1"/>
              </a:buClr>
              <a:buSzPts val="1500"/>
              <a:buFont typeface="Noto Sans Symbols"/>
              <a:buChar char="▪"/>
              <a:defRPr sz="1800" b="0" i="0" u="none" strike="noStrike" cap="none">
                <a:solidFill>
                  <a:schemeClr val="lt1"/>
                </a:solidFill>
                <a:latin typeface="Trebuchet MS"/>
                <a:ea typeface="Trebuchet MS"/>
                <a:cs typeface="Trebuchet MS"/>
                <a:sym typeface="Trebuchet MS"/>
              </a:defRPr>
            </a:lvl4pPr>
            <a:lvl5pPr marL="2743200" marR="0" lvl="4" indent="-403860" algn="l" rtl="0">
              <a:spcBef>
                <a:spcPts val="360"/>
              </a:spcBef>
              <a:spcAft>
                <a:spcPts val="0"/>
              </a:spcAft>
              <a:buClr>
                <a:schemeClr val="dk1"/>
              </a:buClr>
              <a:buSzPts val="1700"/>
              <a:buFont typeface="Noto Sans Symbols"/>
              <a:buChar char="▪"/>
              <a:defRPr sz="2040" b="0" i="0" u="none" strike="noStrike" cap="none">
                <a:solidFill>
                  <a:schemeClr val="lt1"/>
                </a:solidFill>
                <a:latin typeface="Trebuchet MS"/>
                <a:ea typeface="Trebuchet MS"/>
                <a:cs typeface="Trebuchet MS"/>
                <a:sym typeface="Trebuchet MS"/>
              </a:defRPr>
            </a:lvl5pPr>
            <a:lvl6pPr marL="3291840" marR="0" lvl="5" indent="-403860" algn="l" rtl="0">
              <a:spcBef>
                <a:spcPts val="360"/>
              </a:spcBef>
              <a:spcAft>
                <a:spcPts val="0"/>
              </a:spcAft>
              <a:buClr>
                <a:schemeClr val="dk2"/>
              </a:buClr>
              <a:buSzPts val="1700"/>
              <a:buFont typeface="Trebuchet MS"/>
              <a:buChar char="»"/>
              <a:defRPr sz="2040" b="0" i="0" u="none" strike="noStrike" cap="none">
                <a:solidFill>
                  <a:schemeClr val="dk2"/>
                </a:solidFill>
                <a:latin typeface="Trebuchet MS"/>
                <a:ea typeface="Trebuchet MS"/>
                <a:cs typeface="Trebuchet MS"/>
                <a:sym typeface="Trebuchet MS"/>
              </a:defRPr>
            </a:lvl6pPr>
            <a:lvl7pPr marL="3840480" marR="0" lvl="6" indent="-403860" algn="l" rtl="0">
              <a:spcBef>
                <a:spcPts val="360"/>
              </a:spcBef>
              <a:spcAft>
                <a:spcPts val="0"/>
              </a:spcAft>
              <a:buClr>
                <a:schemeClr val="dk2"/>
              </a:buClr>
              <a:buSzPts val="1700"/>
              <a:buFont typeface="Trebuchet MS"/>
              <a:buChar char="»"/>
              <a:defRPr sz="2040" b="0" i="0" u="none" strike="noStrike" cap="none">
                <a:solidFill>
                  <a:schemeClr val="dk2"/>
                </a:solidFill>
                <a:latin typeface="Trebuchet MS"/>
                <a:ea typeface="Trebuchet MS"/>
                <a:cs typeface="Trebuchet MS"/>
                <a:sym typeface="Trebuchet MS"/>
              </a:defRPr>
            </a:lvl7pPr>
            <a:lvl8pPr marL="4389120" marR="0" lvl="7" indent="-403860" algn="l" rtl="0">
              <a:spcBef>
                <a:spcPts val="360"/>
              </a:spcBef>
              <a:spcAft>
                <a:spcPts val="0"/>
              </a:spcAft>
              <a:buClr>
                <a:schemeClr val="dk2"/>
              </a:buClr>
              <a:buSzPts val="1700"/>
              <a:buFont typeface="Trebuchet MS"/>
              <a:buChar char="»"/>
              <a:defRPr sz="2040" b="0" i="0" u="none" strike="noStrike" cap="none">
                <a:solidFill>
                  <a:schemeClr val="dk2"/>
                </a:solidFill>
                <a:latin typeface="Trebuchet MS"/>
                <a:ea typeface="Trebuchet MS"/>
                <a:cs typeface="Trebuchet MS"/>
                <a:sym typeface="Trebuchet MS"/>
              </a:defRPr>
            </a:lvl8pPr>
            <a:lvl9pPr marL="4937760" marR="0" lvl="8" indent="-403860" algn="l" rtl="0">
              <a:spcBef>
                <a:spcPts val="360"/>
              </a:spcBef>
              <a:spcAft>
                <a:spcPts val="0"/>
              </a:spcAft>
              <a:buClr>
                <a:schemeClr val="dk2"/>
              </a:buClr>
              <a:buSzPts val="1700"/>
              <a:buFont typeface="Trebuchet MS"/>
              <a:buChar char="»"/>
              <a:defRPr sz="2040" b="0" i="0" u="none" strike="noStrike" cap="none">
                <a:solidFill>
                  <a:schemeClr val="dk2"/>
                </a:solidFill>
                <a:latin typeface="Trebuchet MS"/>
                <a:ea typeface="Trebuchet MS"/>
                <a:cs typeface="Trebuchet MS"/>
                <a:sym typeface="Trebuchet MS"/>
              </a:defRPr>
            </a:lvl9pPr>
          </a:lstStyle>
          <a:p>
            <a:endParaRPr/>
          </a:p>
        </p:txBody>
      </p:sp>
      <p:sp>
        <p:nvSpPr>
          <p:cNvPr id="25" name="Google Shape;25;p3"/>
          <p:cNvSpPr txBox="1">
            <a:spLocks noGrp="1"/>
          </p:cNvSpPr>
          <p:nvPr>
            <p:ph type="body" idx="2"/>
          </p:nvPr>
        </p:nvSpPr>
        <p:spPr>
          <a:xfrm>
            <a:off x="498348" y="1259533"/>
            <a:ext cx="9975960" cy="525600"/>
          </a:xfrm>
          <a:prstGeom prst="rect">
            <a:avLst/>
          </a:prstGeom>
          <a:noFill/>
          <a:ln>
            <a:noFill/>
          </a:ln>
        </p:spPr>
        <p:txBody>
          <a:bodyPr spcFirstLastPara="1" wrap="square" lIns="76200" tIns="38075" rIns="76200" bIns="38075" anchor="t" anchorCtr="0">
            <a:noAutofit/>
          </a:bodyPr>
          <a:lstStyle>
            <a:lvl1pPr marL="548640" marR="0" lvl="0" indent="-274320" algn="ctr" rtl="0">
              <a:lnSpc>
                <a:spcPct val="90000"/>
              </a:lnSpc>
              <a:spcBef>
                <a:spcPts val="960"/>
              </a:spcBef>
              <a:spcAft>
                <a:spcPts val="0"/>
              </a:spcAft>
              <a:buClr>
                <a:schemeClr val="dk1"/>
              </a:buClr>
              <a:buSzPts val="2000"/>
              <a:buFont typeface="Trebuchet MS"/>
              <a:buNone/>
              <a:defRPr sz="2400" b="0" i="0" u="none" strike="noStrike" cap="none">
                <a:solidFill>
                  <a:schemeClr val="lt2"/>
                </a:solidFill>
                <a:latin typeface="Trebuchet MS"/>
                <a:ea typeface="Trebuchet MS"/>
                <a:cs typeface="Trebuchet MS"/>
                <a:sym typeface="Trebuchet MS"/>
              </a:defRPr>
            </a:lvl1pPr>
            <a:lvl2pPr marL="1097280" marR="0" lvl="1" indent="-274320" algn="ctr" rtl="0">
              <a:lnSpc>
                <a:spcPct val="90000"/>
              </a:lnSpc>
              <a:spcBef>
                <a:spcPts val="960"/>
              </a:spcBef>
              <a:spcAft>
                <a:spcPts val="0"/>
              </a:spcAft>
              <a:buClr>
                <a:schemeClr val="dk1"/>
              </a:buClr>
              <a:buSzPts val="2300"/>
              <a:buFont typeface="Trebuchet MS"/>
              <a:buNone/>
              <a:defRPr sz="2760" b="0" i="0" u="none" strike="noStrike" cap="none">
                <a:solidFill>
                  <a:schemeClr val="lt2"/>
                </a:solidFill>
                <a:latin typeface="Trebuchet MS"/>
                <a:ea typeface="Trebuchet MS"/>
                <a:cs typeface="Trebuchet MS"/>
                <a:sym typeface="Trebuchet MS"/>
              </a:defRPr>
            </a:lvl2pPr>
            <a:lvl3pPr marL="1645920" marR="0" lvl="2" indent="-274320" algn="ctr" rtl="0">
              <a:lnSpc>
                <a:spcPct val="90000"/>
              </a:lnSpc>
              <a:spcBef>
                <a:spcPts val="960"/>
              </a:spcBef>
              <a:spcAft>
                <a:spcPts val="0"/>
              </a:spcAft>
              <a:buClr>
                <a:schemeClr val="dk1"/>
              </a:buClr>
              <a:buSzPts val="2300"/>
              <a:buFont typeface="Trebuchet MS"/>
              <a:buNone/>
              <a:defRPr sz="2760" b="0" i="0" u="none" strike="noStrike" cap="none">
                <a:solidFill>
                  <a:schemeClr val="lt2"/>
                </a:solidFill>
                <a:latin typeface="Trebuchet MS"/>
                <a:ea typeface="Trebuchet MS"/>
                <a:cs typeface="Trebuchet MS"/>
                <a:sym typeface="Trebuchet MS"/>
              </a:defRPr>
            </a:lvl3pPr>
            <a:lvl4pPr marL="2194560" marR="0" lvl="3" indent="-274320" algn="ctr" rtl="0">
              <a:spcBef>
                <a:spcPts val="960"/>
              </a:spcBef>
              <a:spcAft>
                <a:spcPts val="0"/>
              </a:spcAft>
              <a:buClr>
                <a:schemeClr val="lt2"/>
              </a:buClr>
              <a:buSzPts val="2300"/>
              <a:buFont typeface="Trebuchet MS"/>
              <a:buNone/>
              <a:defRPr sz="2760" b="0" i="0" u="none" strike="noStrike" cap="none">
                <a:solidFill>
                  <a:schemeClr val="lt2"/>
                </a:solidFill>
                <a:latin typeface="Trebuchet MS"/>
                <a:ea typeface="Trebuchet MS"/>
                <a:cs typeface="Trebuchet MS"/>
                <a:sym typeface="Trebuchet MS"/>
              </a:defRPr>
            </a:lvl4pPr>
            <a:lvl5pPr marL="2743200" marR="0" lvl="4" indent="-274320" algn="ctr" rtl="0">
              <a:spcBef>
                <a:spcPts val="600"/>
              </a:spcBef>
              <a:spcAft>
                <a:spcPts val="0"/>
              </a:spcAft>
              <a:buClr>
                <a:schemeClr val="lt2"/>
              </a:buClr>
              <a:buSzPts val="2300"/>
              <a:buFont typeface="Trebuchet MS"/>
              <a:buNone/>
              <a:defRPr sz="2760" b="0" i="0" u="none" strike="noStrike" cap="none">
                <a:solidFill>
                  <a:schemeClr val="lt2"/>
                </a:solidFill>
                <a:latin typeface="Trebuchet MS"/>
                <a:ea typeface="Trebuchet MS"/>
                <a:cs typeface="Trebuchet MS"/>
                <a:sym typeface="Trebuchet MS"/>
              </a:defRPr>
            </a:lvl5pPr>
            <a:lvl6pPr marL="3291840" marR="0" lvl="5" indent="-403860" algn="l" rtl="0">
              <a:spcBef>
                <a:spcPts val="360"/>
              </a:spcBef>
              <a:spcAft>
                <a:spcPts val="0"/>
              </a:spcAft>
              <a:buClr>
                <a:schemeClr val="dk2"/>
              </a:buClr>
              <a:buSzPts val="1700"/>
              <a:buFont typeface="Trebuchet MS"/>
              <a:buChar char="»"/>
              <a:defRPr sz="2040" b="0" i="0" u="none" strike="noStrike" cap="none">
                <a:solidFill>
                  <a:schemeClr val="dk2"/>
                </a:solidFill>
                <a:latin typeface="Trebuchet MS"/>
                <a:ea typeface="Trebuchet MS"/>
                <a:cs typeface="Trebuchet MS"/>
                <a:sym typeface="Trebuchet MS"/>
              </a:defRPr>
            </a:lvl6pPr>
            <a:lvl7pPr marL="3840480" marR="0" lvl="6" indent="-403860" algn="l" rtl="0">
              <a:spcBef>
                <a:spcPts val="360"/>
              </a:spcBef>
              <a:spcAft>
                <a:spcPts val="0"/>
              </a:spcAft>
              <a:buClr>
                <a:schemeClr val="dk2"/>
              </a:buClr>
              <a:buSzPts val="1700"/>
              <a:buFont typeface="Trebuchet MS"/>
              <a:buChar char="»"/>
              <a:defRPr sz="2040" b="0" i="0" u="none" strike="noStrike" cap="none">
                <a:solidFill>
                  <a:schemeClr val="dk2"/>
                </a:solidFill>
                <a:latin typeface="Trebuchet MS"/>
                <a:ea typeface="Trebuchet MS"/>
                <a:cs typeface="Trebuchet MS"/>
                <a:sym typeface="Trebuchet MS"/>
              </a:defRPr>
            </a:lvl7pPr>
            <a:lvl8pPr marL="4389120" marR="0" lvl="7" indent="-403860" algn="l" rtl="0">
              <a:spcBef>
                <a:spcPts val="360"/>
              </a:spcBef>
              <a:spcAft>
                <a:spcPts val="0"/>
              </a:spcAft>
              <a:buClr>
                <a:schemeClr val="dk2"/>
              </a:buClr>
              <a:buSzPts val="1700"/>
              <a:buFont typeface="Trebuchet MS"/>
              <a:buChar char="»"/>
              <a:defRPr sz="2040" b="0" i="0" u="none" strike="noStrike" cap="none">
                <a:solidFill>
                  <a:schemeClr val="dk2"/>
                </a:solidFill>
                <a:latin typeface="Trebuchet MS"/>
                <a:ea typeface="Trebuchet MS"/>
                <a:cs typeface="Trebuchet MS"/>
                <a:sym typeface="Trebuchet MS"/>
              </a:defRPr>
            </a:lvl8pPr>
            <a:lvl9pPr marL="4937760" marR="0" lvl="8" indent="-403860" algn="l" rtl="0">
              <a:spcBef>
                <a:spcPts val="360"/>
              </a:spcBef>
              <a:spcAft>
                <a:spcPts val="0"/>
              </a:spcAft>
              <a:buClr>
                <a:schemeClr val="dk2"/>
              </a:buClr>
              <a:buSzPts val="1700"/>
              <a:buFont typeface="Trebuchet MS"/>
              <a:buChar char="»"/>
              <a:defRPr sz="2040" b="0" i="0" u="none" strike="noStrike" cap="none">
                <a:solidFill>
                  <a:schemeClr val="dk2"/>
                </a:solidFill>
                <a:latin typeface="Trebuchet MS"/>
                <a:ea typeface="Trebuchet MS"/>
                <a:cs typeface="Trebuchet MS"/>
                <a:sym typeface="Trebuchet MS"/>
              </a:defRPr>
            </a:lvl9pPr>
          </a:lstStyle>
          <a:p>
            <a:endParaRPr/>
          </a:p>
        </p:txBody>
      </p:sp>
    </p:spTree>
    <p:extLst>
      <p:ext uri="{BB962C8B-B14F-4D97-AF65-F5344CB8AC3E}">
        <p14:creationId xmlns:p14="http://schemas.microsoft.com/office/powerpoint/2010/main" val="36479733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Agenda">
    <p:spTree>
      <p:nvGrpSpPr>
        <p:cNvPr id="1" name=""/>
        <p:cNvGrpSpPr/>
        <p:nvPr/>
      </p:nvGrpSpPr>
      <p:grpSpPr>
        <a:xfrm>
          <a:off x="0" y="0"/>
          <a:ext cx="0" cy="0"/>
          <a:chOff x="0" y="0"/>
          <a:chExt cx="0" cy="0"/>
        </a:xfrm>
      </p:grpSpPr>
      <p:sp>
        <p:nvSpPr>
          <p:cNvPr id="3" name="Rectangle 2"/>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027193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11_Title Slide ">
    <p:bg>
      <p:bgPr>
        <a:solidFill>
          <a:schemeClr val="tx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extLst>
              <a:ext uri="{28A0092B-C50C-407E-A947-70E740481C1C}">
                <a14:useLocalDpi xmlns:a14="http://schemas.microsoft.com/office/drawing/2010/main"/>
              </a:ext>
            </a:extLst>
          </a:blip>
          <a:srcRect t="21875" b="21875"/>
          <a:stretch/>
        </p:blipFill>
        <p:spPr>
          <a:xfrm>
            <a:off x="0" y="0"/>
            <a:ext cx="10972800" cy="6172200"/>
          </a:xfrm>
          <a:prstGeom prst="rect">
            <a:avLst/>
          </a:prstGeom>
        </p:spPr>
      </p:pic>
      <p:sp>
        <p:nvSpPr>
          <p:cNvPr id="11" name="Rectangle 4"/>
          <p:cNvSpPr>
            <a:spLocks noGrp="1" noChangeArrowheads="1"/>
          </p:cNvSpPr>
          <p:nvPr userDrawn="1">
            <p:ph type="subTitle" idx="1"/>
          </p:nvPr>
        </p:nvSpPr>
        <p:spPr>
          <a:xfrm>
            <a:off x="433639" y="2349988"/>
            <a:ext cx="8972550" cy="369332"/>
          </a:xfrm>
        </p:spPr>
        <p:txBody>
          <a:bodyPr wrap="square" anchor="t">
            <a:spAutoFit/>
          </a:bodyPr>
          <a:lstStyle>
            <a:lvl1pPr marL="0" indent="0" algn="l">
              <a:lnSpc>
                <a:spcPct val="90000"/>
              </a:lnSpc>
              <a:spcBef>
                <a:spcPts val="600"/>
              </a:spcBef>
              <a:spcAft>
                <a:spcPts val="300"/>
              </a:spcAft>
              <a:buFontTx/>
              <a:buNone/>
              <a:defRPr sz="2000" b="0">
                <a:solidFill>
                  <a:schemeClr val="tx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defRPr>
            </a:lvl1pPr>
          </a:lstStyle>
          <a:p>
            <a:r>
              <a:rPr lang="en-US" dirty="0"/>
              <a:t>Click to edit Master subtitle style</a:t>
            </a:r>
          </a:p>
        </p:txBody>
      </p:sp>
      <p:sp>
        <p:nvSpPr>
          <p:cNvPr id="305" name="Title 304"/>
          <p:cNvSpPr>
            <a:spLocks noGrp="1"/>
          </p:cNvSpPr>
          <p:nvPr userDrawn="1">
            <p:ph type="title" hasCustomPrompt="1"/>
          </p:nvPr>
        </p:nvSpPr>
        <p:spPr>
          <a:xfrm>
            <a:off x="433639" y="917182"/>
            <a:ext cx="8972550" cy="1419681"/>
          </a:xfrm>
        </p:spPr>
        <p:txBody>
          <a:bodyPr anchor="b">
            <a:noAutofit/>
          </a:bodyPr>
          <a:lstStyle>
            <a:lvl1pPr algn="l">
              <a:lnSpc>
                <a:spcPct val="90000"/>
              </a:lnSpc>
              <a:spcBef>
                <a:spcPts val="0"/>
              </a:spcBef>
              <a:defRPr sz="5200" b="0" cap="all" baseline="0">
                <a:solidFill>
                  <a:schemeClr val="tx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defRPr>
            </a:lvl1pPr>
          </a:lstStyle>
          <a:p>
            <a:r>
              <a:rPr lang="en-US" dirty="0"/>
              <a:t>Click to edit master title style</a:t>
            </a:r>
          </a:p>
        </p:txBody>
      </p:sp>
      <p:grpSp>
        <p:nvGrpSpPr>
          <p:cNvPr id="8" name="Group 7"/>
          <p:cNvGrpSpPr/>
          <p:nvPr userDrawn="1"/>
        </p:nvGrpSpPr>
        <p:grpSpPr>
          <a:xfrm>
            <a:off x="-28075" y="0"/>
            <a:ext cx="187005" cy="6172200"/>
            <a:chOff x="311342" y="0"/>
            <a:chExt cx="401443" cy="6172200"/>
          </a:xfrm>
        </p:grpSpPr>
        <p:sp>
          <p:nvSpPr>
            <p:cNvPr id="10" name="Rectangle 9"/>
            <p:cNvSpPr/>
            <p:nvPr/>
          </p:nvSpPr>
          <p:spPr>
            <a:xfrm>
              <a:off x="311342" y="4638907"/>
              <a:ext cx="401443" cy="1533293"/>
            </a:xfrm>
            <a:prstGeom prst="rect">
              <a:avLst/>
            </a:prstGeom>
            <a:solidFill>
              <a:srgbClr val="F156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11342" y="0"/>
              <a:ext cx="401443" cy="5346409"/>
            </a:xfrm>
            <a:prstGeom prst="rect">
              <a:avLst/>
            </a:prstGeom>
            <a:solidFill>
              <a:srgbClr val="298E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68551" y="5405553"/>
            <a:ext cx="1661097" cy="447845"/>
          </a:xfrm>
          <a:prstGeom prst="rect">
            <a:avLst/>
          </a:prstGeom>
        </p:spPr>
      </p:pic>
      <p:pic>
        <p:nvPicPr>
          <p:cNvPr id="14" name="Picture 13">
            <a:extLst>
              <a:ext uri="{FF2B5EF4-FFF2-40B4-BE49-F238E27FC236}">
                <a16:creationId xmlns:a16="http://schemas.microsoft.com/office/drawing/2014/main" id="{6FAD3C49-1800-4BDE-B1FE-7163D710217C}"/>
              </a:ext>
            </a:extLst>
          </p:cNvPr>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Lst>
          </a:blip>
          <a:stretch>
            <a:fillRect/>
          </a:stretch>
        </p:blipFill>
        <p:spPr>
          <a:xfrm>
            <a:off x="10018835" y="5706632"/>
            <a:ext cx="770828" cy="146766"/>
          </a:xfrm>
          <a:prstGeom prst="rect">
            <a:avLst/>
          </a:prstGeom>
        </p:spPr>
      </p:pic>
    </p:spTree>
    <p:extLst>
      <p:ext uri="{BB962C8B-B14F-4D97-AF65-F5344CB8AC3E}">
        <p14:creationId xmlns:p14="http://schemas.microsoft.com/office/powerpoint/2010/main" val="34910183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6.xml"/><Relationship Id="rId13" Type="http://schemas.openxmlformats.org/officeDocument/2006/relationships/slideLayout" Target="../slideLayouts/slideLayout21.xml"/><Relationship Id="rId3" Type="http://schemas.openxmlformats.org/officeDocument/2006/relationships/slideLayout" Target="../slideLayouts/slideLayout11.xml"/><Relationship Id="rId7" Type="http://schemas.openxmlformats.org/officeDocument/2006/relationships/slideLayout" Target="../slideLayouts/slideLayout15.xml"/><Relationship Id="rId12" Type="http://schemas.openxmlformats.org/officeDocument/2006/relationships/slideLayout" Target="../slideLayouts/slideLayout20.xml"/><Relationship Id="rId2" Type="http://schemas.openxmlformats.org/officeDocument/2006/relationships/slideLayout" Target="../slideLayouts/slideLayout10.xml"/><Relationship Id="rId16" Type="http://schemas.openxmlformats.org/officeDocument/2006/relationships/image" Target="../media/image4.png"/><Relationship Id="rId1" Type="http://schemas.openxmlformats.org/officeDocument/2006/relationships/slideLayout" Target="../slideLayouts/slideLayout9.xml"/><Relationship Id="rId6" Type="http://schemas.openxmlformats.org/officeDocument/2006/relationships/slideLayout" Target="../slideLayouts/slideLayout14.xml"/><Relationship Id="rId11" Type="http://schemas.openxmlformats.org/officeDocument/2006/relationships/slideLayout" Target="../slideLayouts/slideLayout19.xml"/><Relationship Id="rId5" Type="http://schemas.openxmlformats.org/officeDocument/2006/relationships/slideLayout" Target="../slideLayouts/slideLayout13.xml"/><Relationship Id="rId15" Type="http://schemas.openxmlformats.org/officeDocument/2006/relationships/image" Target="../media/image1.png"/><Relationship Id="rId10" Type="http://schemas.openxmlformats.org/officeDocument/2006/relationships/slideLayout" Target="../slideLayouts/slideLayout18.xml"/><Relationship Id="rId4" Type="http://schemas.openxmlformats.org/officeDocument/2006/relationships/slideLayout" Target="../slideLayouts/slideLayout12.xml"/><Relationship Id="rId9" Type="http://schemas.openxmlformats.org/officeDocument/2006/relationships/slideLayout" Target="../slideLayouts/slideLayout17.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21036" y="653532"/>
            <a:ext cx="9973315" cy="590931"/>
          </a:xfrm>
          <a:prstGeom prst="rect">
            <a:avLst/>
          </a:prstGeom>
          <a:noFill/>
          <a:ln w="9525">
            <a:noFill/>
            <a:miter lim="800000"/>
            <a:headEnd/>
            <a:tailEnd/>
          </a:ln>
        </p:spPr>
        <p:txBody>
          <a:bodyPr vert="horz" wrap="square" lIns="91440" tIns="45720" rIns="91440" bIns="45720" numCol="1" anchor="b" anchorCtr="0" compatLnSpc="1">
            <a:prstTxWarp prst="textNoShape">
              <a:avLst/>
            </a:prstTxWarp>
            <a:noAutofit/>
          </a:bodyPr>
          <a:lstStyle/>
          <a:p>
            <a:pPr lvl="0"/>
            <a:r>
              <a:rPr lang="en-US" dirty="0"/>
              <a:t>Click to edit Master title style</a:t>
            </a:r>
          </a:p>
        </p:txBody>
      </p:sp>
      <p:sp>
        <p:nvSpPr>
          <p:cNvPr id="1027" name="Rectangle 3"/>
          <p:cNvSpPr>
            <a:spLocks noGrp="1" noChangeArrowheads="1"/>
          </p:cNvSpPr>
          <p:nvPr>
            <p:ph type="body" idx="1"/>
          </p:nvPr>
        </p:nvSpPr>
        <p:spPr bwMode="auto">
          <a:xfrm>
            <a:off x="437392" y="2105237"/>
            <a:ext cx="9948931" cy="390804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p:txBody>
      </p:sp>
      <p:grpSp>
        <p:nvGrpSpPr>
          <p:cNvPr id="25" name="Group 24"/>
          <p:cNvGrpSpPr/>
          <p:nvPr userDrawn="1"/>
        </p:nvGrpSpPr>
        <p:grpSpPr>
          <a:xfrm>
            <a:off x="-28075" y="0"/>
            <a:ext cx="187005" cy="6172200"/>
            <a:chOff x="311342" y="0"/>
            <a:chExt cx="401443" cy="6172200"/>
          </a:xfrm>
        </p:grpSpPr>
        <p:sp>
          <p:nvSpPr>
            <p:cNvPr id="26" name="Rectangle 25"/>
            <p:cNvSpPr/>
            <p:nvPr/>
          </p:nvSpPr>
          <p:spPr>
            <a:xfrm>
              <a:off x="311342" y="4638907"/>
              <a:ext cx="401443" cy="1533293"/>
            </a:xfrm>
            <a:prstGeom prst="rect">
              <a:avLst/>
            </a:prstGeom>
            <a:solidFill>
              <a:srgbClr val="F156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311342" y="0"/>
              <a:ext cx="401443" cy="5346409"/>
            </a:xfrm>
            <a:prstGeom prst="rect">
              <a:avLst/>
            </a:prstGeom>
            <a:solidFill>
              <a:srgbClr val="298E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496574" y="5769221"/>
            <a:ext cx="770828" cy="207821"/>
          </a:xfrm>
          <a:prstGeom prst="rect">
            <a:avLst/>
          </a:prstGeom>
        </p:spPr>
      </p:pic>
    </p:spTree>
    <p:extLst>
      <p:ext uri="{BB962C8B-B14F-4D97-AF65-F5344CB8AC3E}">
        <p14:creationId xmlns:p14="http://schemas.microsoft.com/office/powerpoint/2010/main" val="1725690729"/>
      </p:ext>
    </p:extLst>
  </p:cSld>
  <p:clrMap bg1="dk2" tx1="lt1" bg2="dk1" tx2="lt2" accent1="accent1" accent2="accent2" accent3="accent3" accent4="accent4" accent5="accent5" accent6="accent6" hlink="hlink" folHlink="folHlink"/>
  <p:sldLayoutIdLst>
    <p:sldLayoutId id="2147483981" r:id="rId1"/>
    <p:sldLayoutId id="2147483896" r:id="rId2"/>
    <p:sldLayoutId id="2147483954" r:id="rId3"/>
    <p:sldLayoutId id="2147483917" r:id="rId4"/>
    <p:sldLayoutId id="2147483969" r:id="rId5"/>
    <p:sldLayoutId id="2147483919" r:id="rId6"/>
    <p:sldLayoutId id="2147483982" r:id="rId7"/>
    <p:sldLayoutId id="2147483983" r:id="rId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rtl="0" fontAlgn="base">
        <a:lnSpc>
          <a:spcPct val="90000"/>
        </a:lnSpc>
        <a:spcBef>
          <a:spcPct val="0"/>
        </a:spcBef>
        <a:spcAft>
          <a:spcPct val="0"/>
        </a:spcAft>
        <a:defRPr sz="3600" b="0" cap="all" baseline="0">
          <a:solidFill>
            <a:schemeClr val="bg1"/>
          </a:solidFill>
          <a:latin typeface="Arial" panose="020B0604020202020204" pitchFamily="34" charset="0"/>
          <a:ea typeface="+mj-ea"/>
          <a:cs typeface="Arial" panose="020B0604020202020204" pitchFamily="34" charset="0"/>
        </a:defRPr>
      </a:lvl1pPr>
      <a:lvl2pPr algn="l" rtl="0" fontAlgn="base">
        <a:spcBef>
          <a:spcPct val="0"/>
        </a:spcBef>
        <a:spcAft>
          <a:spcPct val="0"/>
        </a:spcAft>
        <a:defRPr sz="3200" b="1">
          <a:solidFill>
            <a:srgbClr val="73B900"/>
          </a:solidFill>
          <a:latin typeface="Arial" charset="0"/>
        </a:defRPr>
      </a:lvl2pPr>
      <a:lvl3pPr algn="l" rtl="0" fontAlgn="base">
        <a:spcBef>
          <a:spcPct val="0"/>
        </a:spcBef>
        <a:spcAft>
          <a:spcPct val="0"/>
        </a:spcAft>
        <a:defRPr sz="3200" b="1">
          <a:solidFill>
            <a:srgbClr val="73B900"/>
          </a:solidFill>
          <a:latin typeface="Arial" charset="0"/>
        </a:defRPr>
      </a:lvl3pPr>
      <a:lvl4pPr algn="l" rtl="0" fontAlgn="base">
        <a:spcBef>
          <a:spcPct val="0"/>
        </a:spcBef>
        <a:spcAft>
          <a:spcPct val="0"/>
        </a:spcAft>
        <a:defRPr sz="3200" b="1">
          <a:solidFill>
            <a:srgbClr val="73B900"/>
          </a:solidFill>
          <a:latin typeface="Arial" charset="0"/>
        </a:defRPr>
      </a:lvl4pPr>
      <a:lvl5pPr algn="l" rtl="0" fontAlgn="base">
        <a:spcBef>
          <a:spcPct val="0"/>
        </a:spcBef>
        <a:spcAft>
          <a:spcPct val="0"/>
        </a:spcAft>
        <a:defRPr sz="3200" b="1">
          <a:solidFill>
            <a:srgbClr val="73B900"/>
          </a:solidFill>
          <a:latin typeface="Arial" charset="0"/>
        </a:defRPr>
      </a:lvl5pPr>
      <a:lvl6pPr marL="457200" algn="l" rtl="0" eaLnBrk="1" fontAlgn="base" hangingPunct="1">
        <a:spcBef>
          <a:spcPct val="0"/>
        </a:spcBef>
        <a:spcAft>
          <a:spcPct val="0"/>
        </a:spcAft>
        <a:defRPr sz="3200" b="1">
          <a:solidFill>
            <a:srgbClr val="73B900"/>
          </a:solidFill>
          <a:latin typeface="Arial" charset="0"/>
        </a:defRPr>
      </a:lvl6pPr>
      <a:lvl7pPr marL="914400" algn="l" rtl="0" eaLnBrk="1" fontAlgn="base" hangingPunct="1">
        <a:spcBef>
          <a:spcPct val="0"/>
        </a:spcBef>
        <a:spcAft>
          <a:spcPct val="0"/>
        </a:spcAft>
        <a:defRPr sz="3200" b="1">
          <a:solidFill>
            <a:srgbClr val="73B900"/>
          </a:solidFill>
          <a:latin typeface="Arial" charset="0"/>
        </a:defRPr>
      </a:lvl7pPr>
      <a:lvl8pPr marL="1371600" algn="l" rtl="0" eaLnBrk="1" fontAlgn="base" hangingPunct="1">
        <a:spcBef>
          <a:spcPct val="0"/>
        </a:spcBef>
        <a:spcAft>
          <a:spcPct val="0"/>
        </a:spcAft>
        <a:defRPr sz="3200" b="1">
          <a:solidFill>
            <a:srgbClr val="73B900"/>
          </a:solidFill>
          <a:latin typeface="Arial" charset="0"/>
        </a:defRPr>
      </a:lvl8pPr>
      <a:lvl9pPr marL="1828800" algn="l" rtl="0" eaLnBrk="1" fontAlgn="base" hangingPunct="1">
        <a:spcBef>
          <a:spcPct val="0"/>
        </a:spcBef>
        <a:spcAft>
          <a:spcPct val="0"/>
        </a:spcAft>
        <a:defRPr sz="3200" b="1">
          <a:solidFill>
            <a:srgbClr val="73B900"/>
          </a:solidFill>
          <a:latin typeface="Arial" charset="0"/>
        </a:defRPr>
      </a:lvl9pPr>
    </p:titleStyle>
    <p:bodyStyle>
      <a:lvl1pPr marL="228600" indent="-228600" algn="l" rtl="0" fontAlgn="base">
        <a:lnSpc>
          <a:spcPct val="90000"/>
        </a:lnSpc>
        <a:spcBef>
          <a:spcPts val="900"/>
        </a:spcBef>
        <a:spcAft>
          <a:spcPts val="900"/>
        </a:spcAft>
        <a:buClr>
          <a:srgbClr val="868686"/>
        </a:buClr>
        <a:buSzPct val="100000"/>
        <a:buFont typeface="Wingdings" panose="05000000000000000000" pitchFamily="2" charset="2"/>
        <a:buChar char="§"/>
        <a:defRPr sz="2000" b="0">
          <a:solidFill>
            <a:schemeClr val="bg1"/>
          </a:solidFill>
          <a:latin typeface="Arial" panose="020B0604020202020204" pitchFamily="34" charset="0"/>
          <a:ea typeface="+mn-ea"/>
          <a:cs typeface="Arial" panose="020B0604020202020204" pitchFamily="34" charset="0"/>
        </a:defRPr>
      </a:lvl1pPr>
      <a:lvl2pPr marL="228600" indent="-228600" algn="l" rtl="0" fontAlgn="base">
        <a:lnSpc>
          <a:spcPct val="90000"/>
        </a:lnSpc>
        <a:spcBef>
          <a:spcPts val="900"/>
        </a:spcBef>
        <a:spcAft>
          <a:spcPts val="900"/>
        </a:spcAft>
        <a:buClr>
          <a:srgbClr val="868686"/>
        </a:buClr>
        <a:buSzPct val="100000"/>
        <a:buFont typeface="Wingdings" panose="05000000000000000000" pitchFamily="2" charset="2"/>
        <a:buChar char="§"/>
        <a:defRPr sz="2000" b="0">
          <a:solidFill>
            <a:schemeClr val="bg1"/>
          </a:solidFill>
          <a:latin typeface="Arial" panose="020B0604020202020204" pitchFamily="34" charset="0"/>
          <a:cs typeface="Arial" panose="020B0604020202020204" pitchFamily="34" charset="0"/>
        </a:defRPr>
      </a:lvl2pPr>
      <a:lvl3pPr marL="228600" indent="-228600" algn="l" rtl="0" fontAlgn="base">
        <a:lnSpc>
          <a:spcPct val="90000"/>
        </a:lnSpc>
        <a:spcBef>
          <a:spcPts val="900"/>
        </a:spcBef>
        <a:spcAft>
          <a:spcPts val="900"/>
        </a:spcAft>
        <a:buClr>
          <a:srgbClr val="868686"/>
        </a:buClr>
        <a:buSzPct val="100000"/>
        <a:buFont typeface="Wingdings" panose="05000000000000000000" pitchFamily="2" charset="2"/>
        <a:buChar char="§"/>
        <a:defRPr sz="2000" b="0">
          <a:solidFill>
            <a:schemeClr val="bg1"/>
          </a:solidFill>
          <a:latin typeface="Arial" panose="020B0604020202020204" pitchFamily="34" charset="0"/>
          <a:cs typeface="Arial" panose="020B0604020202020204" pitchFamily="34" charset="0"/>
        </a:defRPr>
      </a:lvl3pPr>
      <a:lvl4pPr marL="1774825" indent="-228600" algn="l" rtl="0" fontAlgn="base">
        <a:spcBef>
          <a:spcPct val="20000"/>
        </a:spcBef>
        <a:spcAft>
          <a:spcPct val="0"/>
        </a:spcAft>
        <a:buChar char="–"/>
        <a:defRPr sz="2000">
          <a:solidFill>
            <a:schemeClr val="bg1"/>
          </a:solidFill>
          <a:latin typeface="+mn-lt"/>
        </a:defRPr>
      </a:lvl4pPr>
      <a:lvl5pPr marL="2117725" indent="-228600" algn="l" rtl="0" fontAlgn="base">
        <a:spcBef>
          <a:spcPct val="20000"/>
        </a:spcBef>
        <a:spcAft>
          <a:spcPct val="0"/>
        </a:spcAft>
        <a:buChar char="»"/>
        <a:defRPr sz="2000">
          <a:solidFill>
            <a:schemeClr val="bg1"/>
          </a:solidFill>
          <a:latin typeface="+mn-lt"/>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21036" y="653532"/>
            <a:ext cx="9973315" cy="590931"/>
          </a:xfrm>
          <a:prstGeom prst="rect">
            <a:avLst/>
          </a:prstGeom>
          <a:noFill/>
          <a:ln w="9525">
            <a:noFill/>
            <a:miter lim="800000"/>
            <a:headEnd/>
            <a:tailEnd/>
          </a:ln>
        </p:spPr>
        <p:txBody>
          <a:bodyPr vert="horz" wrap="square" lIns="91440" tIns="45720" rIns="91440" bIns="45720" numCol="1" anchor="b" anchorCtr="0" compatLnSpc="1">
            <a:prstTxWarp prst="textNoShape">
              <a:avLst/>
            </a:prstTxWarp>
            <a:noAutofit/>
          </a:bodyPr>
          <a:lstStyle/>
          <a:p>
            <a:pPr lvl="0"/>
            <a:r>
              <a:rPr lang="en-US" dirty="0"/>
              <a:t>Click to edit Master title style</a:t>
            </a:r>
          </a:p>
        </p:txBody>
      </p:sp>
      <p:sp>
        <p:nvSpPr>
          <p:cNvPr id="1027" name="Rectangle 3"/>
          <p:cNvSpPr>
            <a:spLocks noGrp="1" noChangeArrowheads="1"/>
          </p:cNvSpPr>
          <p:nvPr>
            <p:ph type="body" idx="1"/>
          </p:nvPr>
        </p:nvSpPr>
        <p:spPr bwMode="auto">
          <a:xfrm>
            <a:off x="437392" y="2105237"/>
            <a:ext cx="9948931" cy="390804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p:txBody>
      </p:sp>
      <p:grpSp>
        <p:nvGrpSpPr>
          <p:cNvPr id="25" name="Group 24"/>
          <p:cNvGrpSpPr/>
          <p:nvPr userDrawn="1"/>
        </p:nvGrpSpPr>
        <p:grpSpPr>
          <a:xfrm>
            <a:off x="-28075" y="0"/>
            <a:ext cx="187005" cy="6172200"/>
            <a:chOff x="311342" y="0"/>
            <a:chExt cx="401443" cy="6172200"/>
          </a:xfrm>
        </p:grpSpPr>
        <p:sp>
          <p:nvSpPr>
            <p:cNvPr id="26" name="Rectangle 25"/>
            <p:cNvSpPr/>
            <p:nvPr/>
          </p:nvSpPr>
          <p:spPr>
            <a:xfrm>
              <a:off x="311342" y="4638907"/>
              <a:ext cx="401443" cy="1533293"/>
            </a:xfrm>
            <a:prstGeom prst="rect">
              <a:avLst/>
            </a:prstGeom>
            <a:solidFill>
              <a:srgbClr val="F156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311342" y="0"/>
              <a:ext cx="401443" cy="5346409"/>
            </a:xfrm>
            <a:prstGeom prst="rect">
              <a:avLst/>
            </a:prstGeom>
            <a:solidFill>
              <a:srgbClr val="298E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p:cNvPicPr>
            <a:picLocks noChangeAspect="1"/>
          </p:cNvPicPr>
          <p:nvPr userDrawn="1"/>
        </p:nvPicPr>
        <p:blipFill>
          <a:blip r:embed="rId15">
            <a:extLst>
              <a:ext uri="{28A0092B-C50C-407E-A947-70E740481C1C}">
                <a14:useLocalDpi xmlns:a14="http://schemas.microsoft.com/office/drawing/2010/main" val="0"/>
              </a:ext>
            </a:extLst>
          </a:blip>
          <a:stretch>
            <a:fillRect/>
          </a:stretch>
        </p:blipFill>
        <p:spPr>
          <a:xfrm>
            <a:off x="496574" y="5769221"/>
            <a:ext cx="770828" cy="207821"/>
          </a:xfrm>
          <a:prstGeom prst="rect">
            <a:avLst/>
          </a:prstGeom>
        </p:spPr>
      </p:pic>
      <p:pic>
        <p:nvPicPr>
          <p:cNvPr id="6" name="Picture 5">
            <a:extLst>
              <a:ext uri="{FF2B5EF4-FFF2-40B4-BE49-F238E27FC236}">
                <a16:creationId xmlns:a16="http://schemas.microsoft.com/office/drawing/2014/main" id="{EF92A556-0D8E-4E6C-929B-9B83306DD6A9}"/>
              </a:ext>
            </a:extLst>
          </p:cNvPr>
          <p:cNvPicPr>
            <a:picLocks noChangeAspect="1"/>
          </p:cNvPicPr>
          <p:nvPr userDrawn="1"/>
        </p:nvPicPr>
        <p:blipFill>
          <a:blip r:embed="rId16"/>
          <a:stretch>
            <a:fillRect/>
          </a:stretch>
        </p:blipFill>
        <p:spPr>
          <a:xfrm>
            <a:off x="1433536" y="5769314"/>
            <a:ext cx="770828" cy="146766"/>
          </a:xfrm>
          <a:prstGeom prst="rect">
            <a:avLst/>
          </a:prstGeom>
        </p:spPr>
      </p:pic>
    </p:spTree>
    <p:extLst>
      <p:ext uri="{BB962C8B-B14F-4D97-AF65-F5344CB8AC3E}">
        <p14:creationId xmlns:p14="http://schemas.microsoft.com/office/powerpoint/2010/main" val="160314118"/>
      </p:ext>
    </p:extLst>
  </p:cSld>
  <p:clrMap bg1="dk2" tx1="lt1" bg2="dk1" tx2="lt2" accent1="accent1" accent2="accent2" accent3="accent3" accent4="accent4" accent5="accent5" accent6="accent6" hlink="hlink" folHlink="folHlink"/>
  <p:sldLayoutIdLst>
    <p:sldLayoutId id="2147483985" r:id="rId1"/>
    <p:sldLayoutId id="2147483986" r:id="rId2"/>
    <p:sldLayoutId id="2147483987" r:id="rId3"/>
    <p:sldLayoutId id="2147483988" r:id="rId4"/>
    <p:sldLayoutId id="2147483989" r:id="rId5"/>
    <p:sldLayoutId id="2147483990" r:id="rId6"/>
    <p:sldLayoutId id="2147483991" r:id="rId7"/>
    <p:sldLayoutId id="2147483992" r:id="rId8"/>
    <p:sldLayoutId id="2147483993" r:id="rId9"/>
    <p:sldLayoutId id="2147483994" r:id="rId10"/>
    <p:sldLayoutId id="2147483995" r:id="rId11"/>
    <p:sldLayoutId id="2147483996" r:id="rId12"/>
    <p:sldLayoutId id="2147483997" r:id="rId13"/>
  </p:sldLayoutIdLst>
  <p:hf hdr="0" ftr="0" dt="0"/>
  <p:txStyles>
    <p:titleStyle>
      <a:lvl1pPr algn="l" rtl="0" fontAlgn="base">
        <a:lnSpc>
          <a:spcPct val="90000"/>
        </a:lnSpc>
        <a:spcBef>
          <a:spcPct val="0"/>
        </a:spcBef>
        <a:spcAft>
          <a:spcPct val="0"/>
        </a:spcAft>
        <a:defRPr sz="3600" b="0" i="0" u="none" cap="all" baseline="0">
          <a:solidFill>
            <a:schemeClr val="bg1"/>
          </a:solidFill>
          <a:latin typeface="Arial" panose="020B0604020202020204" pitchFamily="34" charset="0"/>
          <a:ea typeface="+mj-ea"/>
          <a:cs typeface="Arial" panose="020B0604020202020204" pitchFamily="34" charset="0"/>
        </a:defRPr>
      </a:lvl1pPr>
      <a:lvl2pPr algn="l" rtl="0" fontAlgn="base">
        <a:spcBef>
          <a:spcPct val="0"/>
        </a:spcBef>
        <a:spcAft>
          <a:spcPct val="0"/>
        </a:spcAft>
        <a:defRPr sz="3200" b="1">
          <a:solidFill>
            <a:srgbClr val="73B900"/>
          </a:solidFill>
          <a:latin typeface="Arial" charset="0"/>
        </a:defRPr>
      </a:lvl2pPr>
      <a:lvl3pPr algn="l" rtl="0" fontAlgn="base">
        <a:spcBef>
          <a:spcPct val="0"/>
        </a:spcBef>
        <a:spcAft>
          <a:spcPct val="0"/>
        </a:spcAft>
        <a:defRPr sz="3200" b="1">
          <a:solidFill>
            <a:srgbClr val="73B900"/>
          </a:solidFill>
          <a:latin typeface="Arial" charset="0"/>
        </a:defRPr>
      </a:lvl3pPr>
      <a:lvl4pPr algn="l" rtl="0" fontAlgn="base">
        <a:spcBef>
          <a:spcPct val="0"/>
        </a:spcBef>
        <a:spcAft>
          <a:spcPct val="0"/>
        </a:spcAft>
        <a:defRPr sz="3200" b="1">
          <a:solidFill>
            <a:srgbClr val="73B900"/>
          </a:solidFill>
          <a:latin typeface="Arial" charset="0"/>
        </a:defRPr>
      </a:lvl4pPr>
      <a:lvl5pPr algn="l" rtl="0" fontAlgn="base">
        <a:spcBef>
          <a:spcPct val="0"/>
        </a:spcBef>
        <a:spcAft>
          <a:spcPct val="0"/>
        </a:spcAft>
        <a:defRPr sz="3200" b="1">
          <a:solidFill>
            <a:srgbClr val="73B900"/>
          </a:solidFill>
          <a:latin typeface="Arial" charset="0"/>
        </a:defRPr>
      </a:lvl5pPr>
      <a:lvl6pPr marL="457200" algn="l" rtl="0" eaLnBrk="1" fontAlgn="base" hangingPunct="1">
        <a:spcBef>
          <a:spcPct val="0"/>
        </a:spcBef>
        <a:spcAft>
          <a:spcPct val="0"/>
        </a:spcAft>
        <a:defRPr sz="3200" b="1">
          <a:solidFill>
            <a:srgbClr val="73B900"/>
          </a:solidFill>
          <a:latin typeface="Arial" charset="0"/>
        </a:defRPr>
      </a:lvl6pPr>
      <a:lvl7pPr marL="914400" algn="l" rtl="0" eaLnBrk="1" fontAlgn="base" hangingPunct="1">
        <a:spcBef>
          <a:spcPct val="0"/>
        </a:spcBef>
        <a:spcAft>
          <a:spcPct val="0"/>
        </a:spcAft>
        <a:defRPr sz="3200" b="1">
          <a:solidFill>
            <a:srgbClr val="73B900"/>
          </a:solidFill>
          <a:latin typeface="Arial" charset="0"/>
        </a:defRPr>
      </a:lvl7pPr>
      <a:lvl8pPr marL="1371600" algn="l" rtl="0" eaLnBrk="1" fontAlgn="base" hangingPunct="1">
        <a:spcBef>
          <a:spcPct val="0"/>
        </a:spcBef>
        <a:spcAft>
          <a:spcPct val="0"/>
        </a:spcAft>
        <a:defRPr sz="3200" b="1">
          <a:solidFill>
            <a:srgbClr val="73B900"/>
          </a:solidFill>
          <a:latin typeface="Arial" charset="0"/>
        </a:defRPr>
      </a:lvl8pPr>
      <a:lvl9pPr marL="1828800" algn="l" rtl="0" eaLnBrk="1" fontAlgn="base" hangingPunct="1">
        <a:spcBef>
          <a:spcPct val="0"/>
        </a:spcBef>
        <a:spcAft>
          <a:spcPct val="0"/>
        </a:spcAft>
        <a:defRPr sz="3200" b="1">
          <a:solidFill>
            <a:srgbClr val="73B900"/>
          </a:solidFill>
          <a:latin typeface="Arial" charset="0"/>
        </a:defRPr>
      </a:lvl9pPr>
    </p:titleStyle>
    <p:bodyStyle>
      <a:lvl1pPr marL="228600" indent="-228600" algn="l" rtl="0" fontAlgn="base">
        <a:lnSpc>
          <a:spcPct val="90000"/>
        </a:lnSpc>
        <a:spcBef>
          <a:spcPts val="900"/>
        </a:spcBef>
        <a:spcAft>
          <a:spcPts val="900"/>
        </a:spcAft>
        <a:buClr>
          <a:srgbClr val="868686"/>
        </a:buClr>
        <a:buSzPct val="100000"/>
        <a:buFont typeface="Wingdings" panose="05000000000000000000" pitchFamily="2" charset="2"/>
        <a:buChar char="§"/>
        <a:defRPr sz="2000" b="0">
          <a:solidFill>
            <a:schemeClr val="bg1"/>
          </a:solidFill>
          <a:latin typeface="Arial" panose="020B0604020202020204" pitchFamily="34" charset="0"/>
          <a:ea typeface="+mn-ea"/>
          <a:cs typeface="Arial" panose="020B0604020202020204" pitchFamily="34" charset="0"/>
        </a:defRPr>
      </a:lvl1pPr>
      <a:lvl2pPr marL="228600" indent="-228600" algn="l" rtl="0" fontAlgn="base">
        <a:lnSpc>
          <a:spcPct val="90000"/>
        </a:lnSpc>
        <a:spcBef>
          <a:spcPts val="900"/>
        </a:spcBef>
        <a:spcAft>
          <a:spcPts val="900"/>
        </a:spcAft>
        <a:buClr>
          <a:srgbClr val="868686"/>
        </a:buClr>
        <a:buSzPct val="100000"/>
        <a:buFont typeface="Wingdings" panose="05000000000000000000" pitchFamily="2" charset="2"/>
        <a:buChar char="§"/>
        <a:defRPr sz="2000" b="0" i="0" u="none">
          <a:solidFill>
            <a:schemeClr val="bg1"/>
          </a:solidFill>
          <a:latin typeface="Arial" panose="020B0604020202020204" pitchFamily="34" charset="0"/>
          <a:cs typeface="Arial" panose="020B0604020202020204" pitchFamily="34" charset="0"/>
        </a:defRPr>
      </a:lvl2pPr>
      <a:lvl3pPr marL="228600" indent="-228600" algn="l" rtl="0" fontAlgn="base">
        <a:lnSpc>
          <a:spcPct val="90000"/>
        </a:lnSpc>
        <a:spcBef>
          <a:spcPts val="900"/>
        </a:spcBef>
        <a:spcAft>
          <a:spcPts val="900"/>
        </a:spcAft>
        <a:buClr>
          <a:srgbClr val="868686"/>
        </a:buClr>
        <a:buSzPct val="100000"/>
        <a:buFont typeface="Wingdings" panose="05000000000000000000" pitchFamily="2" charset="2"/>
        <a:buChar char="§"/>
        <a:defRPr sz="2000" b="0">
          <a:solidFill>
            <a:schemeClr val="bg1"/>
          </a:solidFill>
          <a:latin typeface="Arial" panose="020B0604020202020204" pitchFamily="34" charset="0"/>
          <a:cs typeface="Arial" panose="020B0604020202020204" pitchFamily="34" charset="0"/>
        </a:defRPr>
      </a:lvl3pPr>
      <a:lvl4pPr marL="1774825" indent="-228600" algn="l" rtl="0" fontAlgn="base">
        <a:spcBef>
          <a:spcPct val="20000"/>
        </a:spcBef>
        <a:spcAft>
          <a:spcPct val="0"/>
        </a:spcAft>
        <a:buChar char="–"/>
        <a:defRPr sz="2000">
          <a:solidFill>
            <a:schemeClr val="bg1"/>
          </a:solidFill>
          <a:latin typeface="+mn-lt"/>
        </a:defRPr>
      </a:lvl4pPr>
      <a:lvl5pPr marL="2117725" indent="-228600" algn="l" rtl="0" fontAlgn="base">
        <a:spcBef>
          <a:spcPct val="20000"/>
        </a:spcBef>
        <a:spcAft>
          <a:spcPct val="0"/>
        </a:spcAft>
        <a:buChar char="»"/>
        <a:defRPr sz="2000">
          <a:solidFill>
            <a:schemeClr val="bg1"/>
          </a:solidFill>
          <a:latin typeface="+mn-lt"/>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docs.nvidia.com/nsight-systems" TargetMode="External"/><Relationship Id="rId2" Type="http://schemas.openxmlformats.org/officeDocument/2006/relationships/notesSlide" Target="../notesSlides/notesSlide20.xml"/><Relationship Id="rId1" Type="http://schemas.openxmlformats.org/officeDocument/2006/relationships/slideLayout" Target="../slideLayouts/slideLayout5.xml"/><Relationship Id="rId4" Type="http://schemas.openxmlformats.org/officeDocument/2006/relationships/image" Target="../media/image12.PNG"/></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1.xml"/><Relationship Id="rId1" Type="http://schemas.openxmlformats.org/officeDocument/2006/relationships/slideLayout" Target="../slideLayouts/slideLayout5.xml"/><Relationship Id="rId5" Type="http://schemas.openxmlformats.org/officeDocument/2006/relationships/image" Target="../media/image15.PNG"/><Relationship Id="rId4" Type="http://schemas.openxmlformats.org/officeDocument/2006/relationships/image" Target="../media/image14.PNG"/></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2.xml"/><Relationship Id="rId1" Type="http://schemas.openxmlformats.org/officeDocument/2006/relationships/slideLayout" Target="../slideLayouts/slideLayout5.xml"/><Relationship Id="rId4" Type="http://schemas.openxmlformats.org/officeDocument/2006/relationships/image" Target="../media/image17.PNG"/></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3.xml"/><Relationship Id="rId1" Type="http://schemas.openxmlformats.org/officeDocument/2006/relationships/slideLayout" Target="../slideLayouts/slideLayout5.xml"/><Relationship Id="rId4" Type="http://schemas.openxmlformats.org/officeDocument/2006/relationships/image" Target="../media/image19.PNG"/></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8.xml"/><Relationship Id="rId1" Type="http://schemas.openxmlformats.org/officeDocument/2006/relationships/slideLayout" Target="../slideLayouts/slideLayout5.xml"/><Relationship Id="rId4" Type="http://schemas.openxmlformats.org/officeDocument/2006/relationships/image" Target="../media/image22.jpe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0.xml"/><Relationship Id="rId1" Type="http://schemas.openxmlformats.org/officeDocument/2006/relationships/slideLayout" Target="../slideLayouts/slideLayout5.xml"/><Relationship Id="rId4" Type="http://schemas.openxmlformats.org/officeDocument/2006/relationships/image" Target="../media/image22.jpe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3.xml"/><Relationship Id="rId1" Type="http://schemas.openxmlformats.org/officeDocument/2006/relationships/slideLayout" Target="../slideLayouts/slideLayout5.xml"/><Relationship Id="rId4" Type="http://schemas.openxmlformats.org/officeDocument/2006/relationships/image" Target="../media/image24.PNG"/></Relationships>
</file>

<file path=ppt/slides/_rels/slide3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5.xml"/><Relationship Id="rId1" Type="http://schemas.openxmlformats.org/officeDocument/2006/relationships/slideLayout" Target="../slideLayouts/slideLayout5.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10.PNG"/></Relationships>
</file>

<file path=ppt/slides/_rels/slide3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r>
              <a:rPr lang="en-US"/>
              <a:t>Speaker, Date</a:t>
            </a:r>
          </a:p>
          <a:p>
            <a:endParaRPr lang="en-US" dirty="0"/>
          </a:p>
        </p:txBody>
      </p:sp>
      <p:sp>
        <p:nvSpPr>
          <p:cNvPr id="3" name="Title 2"/>
          <p:cNvSpPr>
            <a:spLocks noGrp="1"/>
          </p:cNvSpPr>
          <p:nvPr>
            <p:ph type="title"/>
          </p:nvPr>
        </p:nvSpPr>
        <p:spPr/>
        <p:txBody>
          <a:bodyPr/>
          <a:lstStyle/>
          <a:p>
            <a:r>
              <a:rPr lang="en-US" dirty="0"/>
              <a:t>MODULE two:</a:t>
            </a:r>
            <a:br>
              <a:rPr lang="en-US" dirty="0"/>
            </a:br>
            <a:r>
              <a:rPr lang="en-US" dirty="0"/>
              <a:t>profiling</a:t>
            </a:r>
          </a:p>
        </p:txBody>
      </p:sp>
    </p:spTree>
    <p:extLst>
      <p:ext uri="{BB962C8B-B14F-4D97-AF65-F5344CB8AC3E}">
        <p14:creationId xmlns:p14="http://schemas.microsoft.com/office/powerpoint/2010/main" val="375643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pic>
        <p:nvPicPr>
          <p:cNvPr id="485" name="Google Shape;485;p86" descr="A screenshot of a computer&#10;&#10;Description generated with very high confidence"/>
          <p:cNvPicPr preferRelativeResize="0"/>
          <p:nvPr/>
        </p:nvPicPr>
        <p:blipFill rotWithShape="1">
          <a:blip r:embed="rId3">
            <a:alphaModFix/>
          </a:blip>
          <a:srcRect/>
          <a:stretch/>
        </p:blipFill>
        <p:spPr>
          <a:xfrm>
            <a:off x="-1" y="0"/>
            <a:ext cx="12439423" cy="6172200"/>
          </a:xfrm>
          <a:prstGeom prst="rect">
            <a:avLst/>
          </a:prstGeom>
          <a:noFill/>
          <a:ln>
            <a:noFill/>
          </a:ln>
        </p:spPr>
      </p:pic>
      <p:sp>
        <p:nvSpPr>
          <p:cNvPr id="486" name="Google Shape;486;p86"/>
          <p:cNvSpPr/>
          <p:nvPr/>
        </p:nvSpPr>
        <p:spPr>
          <a:xfrm>
            <a:off x="1098920" y="1234235"/>
            <a:ext cx="1611360" cy="848880"/>
          </a:xfrm>
          <a:prstGeom prst="wedgeRectCallout">
            <a:avLst>
              <a:gd name="adj1" fmla="val -81319"/>
              <a:gd name="adj2" fmla="val 41463"/>
            </a:avLst>
          </a:prstGeom>
          <a:solidFill>
            <a:schemeClr val="lt2"/>
          </a:solidFill>
          <a:ln>
            <a:noFill/>
          </a:ln>
        </p:spPr>
        <p:txBody>
          <a:bodyPr spcFirstLastPara="1" wrap="square" lIns="91440" tIns="45690" rIns="91440" bIns="45690" anchor="ctr" anchorCtr="0">
            <a:noAutofit/>
          </a:bodyPr>
          <a:lstStyle/>
          <a:p>
            <a:pPr algn="ctr"/>
            <a:r>
              <a:rPr lang="en-US" sz="1800">
                <a:solidFill>
                  <a:schemeClr val="lt1"/>
                </a:solidFill>
              </a:rPr>
              <a:t>Processes and </a:t>
            </a:r>
            <a:endParaRPr sz="1440"/>
          </a:p>
          <a:p>
            <a:pPr algn="ctr"/>
            <a:r>
              <a:rPr lang="en-US" sz="1800">
                <a:solidFill>
                  <a:schemeClr val="lt1"/>
                </a:solidFill>
              </a:rPr>
              <a:t>threads</a:t>
            </a:r>
            <a:endParaRPr sz="1440"/>
          </a:p>
        </p:txBody>
      </p:sp>
      <p:sp>
        <p:nvSpPr>
          <p:cNvPr id="487" name="Google Shape;487;p86"/>
          <p:cNvSpPr/>
          <p:nvPr/>
        </p:nvSpPr>
        <p:spPr>
          <a:xfrm>
            <a:off x="1271822" y="2181439"/>
            <a:ext cx="2078280" cy="714240"/>
          </a:xfrm>
          <a:prstGeom prst="wedgeRectCallout">
            <a:avLst>
              <a:gd name="adj1" fmla="val -81319"/>
              <a:gd name="adj2" fmla="val 41463"/>
            </a:avLst>
          </a:prstGeom>
          <a:solidFill>
            <a:schemeClr val="lt2"/>
          </a:solidFill>
          <a:ln>
            <a:noFill/>
          </a:ln>
        </p:spPr>
        <p:txBody>
          <a:bodyPr spcFirstLastPara="1" wrap="square" lIns="91440" tIns="45690" rIns="91440" bIns="45690" anchor="ctr" anchorCtr="0">
            <a:noAutofit/>
          </a:bodyPr>
          <a:lstStyle/>
          <a:p>
            <a:pPr algn="ctr"/>
            <a:r>
              <a:rPr lang="en-US" sz="1800">
                <a:solidFill>
                  <a:schemeClr val="lt1"/>
                </a:solidFill>
              </a:rPr>
              <a:t>CUDA and OpenGL API trace</a:t>
            </a:r>
            <a:endParaRPr sz="1440"/>
          </a:p>
        </p:txBody>
      </p:sp>
      <p:sp>
        <p:nvSpPr>
          <p:cNvPr id="488" name="Google Shape;488;p86"/>
          <p:cNvSpPr/>
          <p:nvPr/>
        </p:nvSpPr>
        <p:spPr>
          <a:xfrm>
            <a:off x="1612843" y="5016216"/>
            <a:ext cx="1611360" cy="848880"/>
          </a:xfrm>
          <a:prstGeom prst="wedgeRectCallout">
            <a:avLst>
              <a:gd name="adj1" fmla="val -81319"/>
              <a:gd name="adj2" fmla="val 41463"/>
            </a:avLst>
          </a:prstGeom>
          <a:solidFill>
            <a:schemeClr val="lt2"/>
          </a:solidFill>
          <a:ln>
            <a:noFill/>
          </a:ln>
        </p:spPr>
        <p:txBody>
          <a:bodyPr spcFirstLastPara="1" wrap="square" lIns="91440" tIns="45690" rIns="91440" bIns="45690" anchor="ctr" anchorCtr="0">
            <a:noAutofit/>
          </a:bodyPr>
          <a:lstStyle/>
          <a:p>
            <a:pPr algn="ctr"/>
            <a:r>
              <a:rPr lang="en-US" sz="1800">
                <a:solidFill>
                  <a:schemeClr val="lt1"/>
                </a:solidFill>
              </a:rPr>
              <a:t>Multi-GPU</a:t>
            </a:r>
            <a:endParaRPr sz="1440"/>
          </a:p>
        </p:txBody>
      </p:sp>
      <p:sp>
        <p:nvSpPr>
          <p:cNvPr id="489" name="Google Shape;489;p86"/>
          <p:cNvSpPr/>
          <p:nvPr/>
        </p:nvSpPr>
        <p:spPr>
          <a:xfrm>
            <a:off x="2710396" y="3930281"/>
            <a:ext cx="2248920" cy="848880"/>
          </a:xfrm>
          <a:prstGeom prst="wedgeRectCallout">
            <a:avLst>
              <a:gd name="adj1" fmla="val -81319"/>
              <a:gd name="adj2" fmla="val -12643"/>
            </a:avLst>
          </a:prstGeom>
          <a:solidFill>
            <a:schemeClr val="lt2"/>
          </a:solidFill>
          <a:ln>
            <a:noFill/>
          </a:ln>
        </p:spPr>
        <p:txBody>
          <a:bodyPr spcFirstLastPara="1" wrap="square" lIns="91440" tIns="45690" rIns="91440" bIns="45690" anchor="ctr" anchorCtr="0">
            <a:noAutofit/>
          </a:bodyPr>
          <a:lstStyle/>
          <a:p>
            <a:pPr algn="ctr"/>
            <a:r>
              <a:rPr lang="en-US" sz="1800">
                <a:solidFill>
                  <a:schemeClr val="lt1"/>
                </a:solidFill>
              </a:rPr>
              <a:t>Kernel and memory transfer activities</a:t>
            </a:r>
            <a:endParaRPr sz="1440"/>
          </a:p>
        </p:txBody>
      </p:sp>
      <p:sp>
        <p:nvSpPr>
          <p:cNvPr id="490" name="Google Shape;490;p86"/>
          <p:cNvSpPr/>
          <p:nvPr/>
        </p:nvSpPr>
        <p:spPr>
          <a:xfrm>
            <a:off x="1271822" y="3086100"/>
            <a:ext cx="2078280" cy="714240"/>
          </a:xfrm>
          <a:prstGeom prst="wedgeRectCallout">
            <a:avLst>
              <a:gd name="adj1" fmla="val -81319"/>
              <a:gd name="adj2" fmla="val 13329"/>
            </a:avLst>
          </a:prstGeom>
          <a:solidFill>
            <a:schemeClr val="lt2"/>
          </a:solidFill>
          <a:ln>
            <a:noFill/>
          </a:ln>
        </p:spPr>
        <p:txBody>
          <a:bodyPr spcFirstLastPara="1" wrap="square" lIns="91440" tIns="45690" rIns="91440" bIns="45690" anchor="ctr" anchorCtr="0">
            <a:noAutofit/>
          </a:bodyPr>
          <a:lstStyle/>
          <a:p>
            <a:pPr algn="ctr"/>
            <a:r>
              <a:rPr lang="en-US" sz="1800">
                <a:solidFill>
                  <a:schemeClr val="lt1"/>
                </a:solidFill>
              </a:rPr>
              <a:t>cuDNN and cuBLAS trace</a:t>
            </a:r>
            <a:endParaRPr sz="1440"/>
          </a:p>
        </p:txBody>
      </p:sp>
      <p:sp>
        <p:nvSpPr>
          <p:cNvPr id="491" name="Google Shape;491;p86"/>
          <p:cNvSpPr/>
          <p:nvPr/>
        </p:nvSpPr>
        <p:spPr>
          <a:xfrm>
            <a:off x="5282060" y="651971"/>
            <a:ext cx="1611360" cy="763200"/>
          </a:xfrm>
          <a:prstGeom prst="wedgeRectCallout">
            <a:avLst>
              <a:gd name="adj1" fmla="val -81319"/>
              <a:gd name="adj2" fmla="val 41463"/>
            </a:avLst>
          </a:prstGeom>
          <a:solidFill>
            <a:schemeClr val="lt2"/>
          </a:solidFill>
          <a:ln>
            <a:noFill/>
          </a:ln>
        </p:spPr>
        <p:txBody>
          <a:bodyPr spcFirstLastPara="1" wrap="square" lIns="91440" tIns="45690" rIns="91440" bIns="45690" anchor="ctr" anchorCtr="0">
            <a:noAutofit/>
          </a:bodyPr>
          <a:lstStyle/>
          <a:p>
            <a:pPr algn="ctr"/>
            <a:r>
              <a:rPr lang="en-US" sz="1800">
                <a:solidFill>
                  <a:schemeClr val="lt1"/>
                </a:solidFill>
              </a:rPr>
              <a:t>Thread/core migration</a:t>
            </a:r>
            <a:endParaRPr sz="1440"/>
          </a:p>
        </p:txBody>
      </p:sp>
      <p:sp>
        <p:nvSpPr>
          <p:cNvPr id="492" name="Google Shape;492;p86"/>
          <p:cNvSpPr/>
          <p:nvPr/>
        </p:nvSpPr>
        <p:spPr>
          <a:xfrm>
            <a:off x="7992458" y="1554070"/>
            <a:ext cx="1611360" cy="567360"/>
          </a:xfrm>
          <a:prstGeom prst="wedgeRectCallout">
            <a:avLst>
              <a:gd name="adj1" fmla="val -81319"/>
              <a:gd name="adj2" fmla="val 41463"/>
            </a:avLst>
          </a:prstGeom>
          <a:solidFill>
            <a:schemeClr val="lt2"/>
          </a:solidFill>
          <a:ln>
            <a:noFill/>
          </a:ln>
        </p:spPr>
        <p:txBody>
          <a:bodyPr spcFirstLastPara="1" wrap="square" lIns="91440" tIns="45690" rIns="91440" bIns="45690" anchor="ctr" anchorCtr="0">
            <a:noAutofit/>
          </a:bodyPr>
          <a:lstStyle/>
          <a:p>
            <a:pPr algn="ctr"/>
            <a:r>
              <a:rPr lang="en-US" sz="1800">
                <a:solidFill>
                  <a:schemeClr val="lt1"/>
                </a:solidFill>
              </a:rPr>
              <a:t>Thread state</a:t>
            </a:r>
            <a:endParaRPr sz="1440"/>
          </a:p>
        </p:txBody>
      </p:sp>
      <p:sp>
        <p:nvSpPr>
          <p:cNvPr id="2" name="TextBox 1">
            <a:extLst>
              <a:ext uri="{FF2B5EF4-FFF2-40B4-BE49-F238E27FC236}">
                <a16:creationId xmlns:a16="http://schemas.microsoft.com/office/drawing/2014/main" id="{213B5B3F-A1CD-44DE-BE88-194FA6C9247C}"/>
              </a:ext>
            </a:extLst>
          </p:cNvPr>
          <p:cNvSpPr txBox="1"/>
          <p:nvPr/>
        </p:nvSpPr>
        <p:spPr>
          <a:xfrm>
            <a:off x="6183086" y="5957481"/>
            <a:ext cx="4927600" cy="200055"/>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GB" sz="700" b="0" dirty="0">
                <a:solidFill>
                  <a:schemeClr val="bg1"/>
                </a:solidFill>
                <a:effectLst/>
                <a:latin typeface="Arial" panose="020B0604020202020204" pitchFamily="34" charset="0"/>
              </a:rPr>
              <a:t>This material is released by NVIDIA Corporation under the Creative Commons Attribution 4.0 International (CC BY 4.0)</a:t>
            </a:r>
            <a:endParaRPr lang="en-GB" sz="700" b="0" dirty="0">
              <a:solidFill>
                <a:schemeClr val="bg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91"/>
                                        </p:tgtEl>
                                        <p:attrNameLst>
                                          <p:attrName>style.visibility</p:attrName>
                                        </p:attrNameLst>
                                      </p:cBhvr>
                                      <p:to>
                                        <p:strVal val="visible"/>
                                      </p:to>
                                    </p:set>
                                    <p:animEffect transition="in" filter="fade">
                                      <p:cBhvr>
                                        <p:cTn id="7" dur="500"/>
                                        <p:tgtEl>
                                          <p:spTgt spid="49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86"/>
                                        </p:tgtEl>
                                        <p:attrNameLst>
                                          <p:attrName>style.visibility</p:attrName>
                                        </p:attrNameLst>
                                      </p:cBhvr>
                                      <p:to>
                                        <p:strVal val="visible"/>
                                      </p:to>
                                    </p:set>
                                    <p:animEffect transition="in" filter="fade">
                                      <p:cBhvr>
                                        <p:cTn id="12" dur="500"/>
                                        <p:tgtEl>
                                          <p:spTgt spid="48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92"/>
                                        </p:tgtEl>
                                        <p:attrNameLst>
                                          <p:attrName>style.visibility</p:attrName>
                                        </p:attrNameLst>
                                      </p:cBhvr>
                                      <p:to>
                                        <p:strVal val="visible"/>
                                      </p:to>
                                    </p:set>
                                    <p:animEffect transition="in" filter="fade">
                                      <p:cBhvr>
                                        <p:cTn id="17" dur="500"/>
                                        <p:tgtEl>
                                          <p:spTgt spid="49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87"/>
                                        </p:tgtEl>
                                        <p:attrNameLst>
                                          <p:attrName>style.visibility</p:attrName>
                                        </p:attrNameLst>
                                      </p:cBhvr>
                                      <p:to>
                                        <p:strVal val="visible"/>
                                      </p:to>
                                    </p:set>
                                    <p:animEffect transition="in" filter="fade">
                                      <p:cBhvr>
                                        <p:cTn id="22" dur="500"/>
                                        <p:tgtEl>
                                          <p:spTgt spid="48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90"/>
                                        </p:tgtEl>
                                        <p:attrNameLst>
                                          <p:attrName>style.visibility</p:attrName>
                                        </p:attrNameLst>
                                      </p:cBhvr>
                                      <p:to>
                                        <p:strVal val="visible"/>
                                      </p:to>
                                    </p:set>
                                    <p:animEffect transition="in" filter="fade">
                                      <p:cBhvr>
                                        <p:cTn id="27" dur="500"/>
                                        <p:tgtEl>
                                          <p:spTgt spid="49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89"/>
                                        </p:tgtEl>
                                        <p:attrNameLst>
                                          <p:attrName>style.visibility</p:attrName>
                                        </p:attrNameLst>
                                      </p:cBhvr>
                                      <p:to>
                                        <p:strVal val="visible"/>
                                      </p:to>
                                    </p:set>
                                    <p:animEffect transition="in" filter="fade">
                                      <p:cBhvr>
                                        <p:cTn id="32" dur="500"/>
                                        <p:tgtEl>
                                          <p:spTgt spid="48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88"/>
                                        </p:tgtEl>
                                        <p:attrNameLst>
                                          <p:attrName>style.visibility</p:attrName>
                                        </p:attrNameLst>
                                      </p:cBhvr>
                                      <p:to>
                                        <p:strVal val="visible"/>
                                      </p:to>
                                    </p:set>
                                    <p:animEffect transition="in" filter="fade">
                                      <p:cBhvr>
                                        <p:cTn id="37" dur="500"/>
                                        <p:tgtEl>
                                          <p:spTgt spid="4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Profiling sequential code</a:t>
            </a:r>
          </a:p>
        </p:txBody>
      </p:sp>
    </p:spTree>
    <p:extLst>
      <p:ext uri="{BB962C8B-B14F-4D97-AF65-F5344CB8AC3E}">
        <p14:creationId xmlns:p14="http://schemas.microsoft.com/office/powerpoint/2010/main" val="531812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B3B2A-136C-4DFF-82CE-26755384B5AE}"/>
              </a:ext>
            </a:extLst>
          </p:cNvPr>
          <p:cNvSpPr>
            <a:spLocks noGrp="1"/>
          </p:cNvSpPr>
          <p:nvPr>
            <p:ph type="title"/>
          </p:nvPr>
        </p:nvSpPr>
        <p:spPr>
          <a:xfrm>
            <a:off x="476791" y="661226"/>
            <a:ext cx="9976104" cy="590931"/>
          </a:xfrm>
        </p:spPr>
        <p:txBody>
          <a:bodyPr/>
          <a:lstStyle/>
          <a:p>
            <a:r>
              <a:rPr lang="en-US" dirty="0" err="1"/>
              <a:t>Openacc</a:t>
            </a:r>
            <a:r>
              <a:rPr lang="en-US" dirty="0"/>
              <a:t> development CYCLE</a:t>
            </a:r>
          </a:p>
        </p:txBody>
      </p:sp>
      <p:sp>
        <p:nvSpPr>
          <p:cNvPr id="36" name="Content Placeholder 2">
            <a:extLst>
              <a:ext uri="{FF2B5EF4-FFF2-40B4-BE49-F238E27FC236}">
                <a16:creationId xmlns:a16="http://schemas.microsoft.com/office/drawing/2014/main" id="{F08C992F-DADC-4FDE-9A67-E080B1713C90}"/>
              </a:ext>
            </a:extLst>
          </p:cNvPr>
          <p:cNvSpPr txBox="1">
            <a:spLocks/>
          </p:cNvSpPr>
          <p:nvPr/>
        </p:nvSpPr>
        <p:spPr>
          <a:xfrm>
            <a:off x="436740" y="1304586"/>
            <a:ext cx="4583834" cy="4096574"/>
          </a:xfrm>
          <a:prstGeom prst="rect">
            <a:avLst/>
          </a:prstGeom>
        </p:spPr>
        <p:txBody>
          <a:bodyPr/>
          <a:lstStyle>
            <a:lvl1pPr marL="228600" indent="-228600" algn="l" rtl="0" fontAlgn="base">
              <a:lnSpc>
                <a:spcPct val="90000"/>
              </a:lnSpc>
              <a:spcBef>
                <a:spcPts val="900"/>
              </a:spcBef>
              <a:spcAft>
                <a:spcPts val="900"/>
              </a:spcAft>
              <a:buClr>
                <a:srgbClr val="868686"/>
              </a:buClr>
              <a:buSzPct val="100000"/>
              <a:buFont typeface="Wingdings" panose="05000000000000000000" pitchFamily="2" charset="2"/>
              <a:buChar char="§"/>
              <a:defRPr sz="2000" b="0">
                <a:solidFill>
                  <a:schemeClr val="bg1"/>
                </a:solidFill>
                <a:latin typeface="Arial" panose="020B0604020202020204" pitchFamily="34" charset="0"/>
                <a:ea typeface="+mn-ea"/>
                <a:cs typeface="Arial" panose="020B0604020202020204" pitchFamily="34" charset="0"/>
              </a:defRPr>
            </a:lvl1pPr>
            <a:lvl2pPr marL="228600" indent="-228600" algn="l" rtl="0" fontAlgn="base">
              <a:lnSpc>
                <a:spcPct val="90000"/>
              </a:lnSpc>
              <a:spcBef>
                <a:spcPts val="900"/>
              </a:spcBef>
              <a:spcAft>
                <a:spcPts val="900"/>
              </a:spcAft>
              <a:buClr>
                <a:srgbClr val="868686"/>
              </a:buClr>
              <a:buSzPct val="100000"/>
              <a:buFont typeface="Wingdings" panose="05000000000000000000" pitchFamily="2" charset="2"/>
              <a:buChar char="§"/>
              <a:defRPr sz="2000" b="0">
                <a:solidFill>
                  <a:schemeClr val="bg1"/>
                </a:solidFill>
                <a:latin typeface="Arial" panose="020B0604020202020204" pitchFamily="34" charset="0"/>
                <a:cs typeface="Arial" panose="020B0604020202020204" pitchFamily="34" charset="0"/>
              </a:defRPr>
            </a:lvl2pPr>
            <a:lvl3pPr marL="228600" indent="-228600" algn="l" rtl="0" fontAlgn="base">
              <a:lnSpc>
                <a:spcPct val="90000"/>
              </a:lnSpc>
              <a:spcBef>
                <a:spcPts val="900"/>
              </a:spcBef>
              <a:spcAft>
                <a:spcPts val="900"/>
              </a:spcAft>
              <a:buClr>
                <a:srgbClr val="868686"/>
              </a:buClr>
              <a:buSzPct val="100000"/>
              <a:buFont typeface="Wingdings" panose="05000000000000000000" pitchFamily="2" charset="2"/>
              <a:buChar char="§"/>
              <a:defRPr sz="2000" b="0">
                <a:solidFill>
                  <a:schemeClr val="bg1"/>
                </a:solidFill>
                <a:latin typeface="Arial" panose="020B0604020202020204" pitchFamily="34" charset="0"/>
                <a:cs typeface="Arial" panose="020B0604020202020204" pitchFamily="34" charset="0"/>
              </a:defRPr>
            </a:lvl3pPr>
            <a:lvl4pPr marL="1774825" indent="-228600" algn="l" rtl="0" fontAlgn="base">
              <a:spcBef>
                <a:spcPct val="20000"/>
              </a:spcBef>
              <a:spcAft>
                <a:spcPct val="0"/>
              </a:spcAft>
              <a:buChar char="–"/>
              <a:defRPr sz="2000">
                <a:solidFill>
                  <a:schemeClr val="bg1"/>
                </a:solidFill>
                <a:latin typeface="+mn-lt"/>
              </a:defRPr>
            </a:lvl4pPr>
            <a:lvl5pPr marL="2117725" indent="-228600" algn="l" rtl="0" fontAlgn="base">
              <a:spcBef>
                <a:spcPct val="20000"/>
              </a:spcBef>
              <a:spcAft>
                <a:spcPct val="0"/>
              </a:spcAft>
              <a:buChar char="»"/>
              <a:defRPr sz="2000">
                <a:solidFill>
                  <a:schemeClr val="bg1"/>
                </a:solidFill>
                <a:latin typeface="+mn-lt"/>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a:lstStyle>
          <a:p>
            <a:pPr defTabSz="914400"/>
            <a:r>
              <a:rPr lang="en-US" b="1" kern="0" dirty="0"/>
              <a:t>Analyze</a:t>
            </a:r>
            <a:r>
              <a:rPr lang="en-US" kern="0" dirty="0"/>
              <a:t> your code to determine most likely places needing parallelization or optimization.</a:t>
            </a:r>
          </a:p>
          <a:p>
            <a:pPr defTabSz="914400"/>
            <a:r>
              <a:rPr lang="en-US" b="1" kern="0" dirty="0"/>
              <a:t>Parallelize</a:t>
            </a:r>
            <a:r>
              <a:rPr lang="en-US" kern="0" dirty="0"/>
              <a:t> your code by starting with the most time consuming parts, check for correctness and then analyze it again.</a:t>
            </a:r>
          </a:p>
          <a:p>
            <a:pPr defTabSz="914400"/>
            <a:r>
              <a:rPr lang="en-US" b="1" kern="0" dirty="0"/>
              <a:t>Optimize</a:t>
            </a:r>
            <a:r>
              <a:rPr lang="en-US" kern="0" dirty="0"/>
              <a:t> your code to improve observed speed-up from parallelization.</a:t>
            </a:r>
          </a:p>
        </p:txBody>
      </p:sp>
      <p:sp>
        <p:nvSpPr>
          <p:cNvPr id="24" name="Rectangle: Rounded Corners 23">
            <a:extLst>
              <a:ext uri="{FF2B5EF4-FFF2-40B4-BE49-F238E27FC236}">
                <a16:creationId xmlns:a16="http://schemas.microsoft.com/office/drawing/2014/main" id="{8CEAD419-5EBA-45C4-A4E6-04B41BE5CC1D}"/>
              </a:ext>
            </a:extLst>
          </p:cNvPr>
          <p:cNvSpPr/>
          <p:nvPr/>
        </p:nvSpPr>
        <p:spPr>
          <a:xfrm>
            <a:off x="7297484" y="1415114"/>
            <a:ext cx="1828800" cy="925286"/>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Analyze</a:t>
            </a:r>
          </a:p>
        </p:txBody>
      </p:sp>
      <p:sp>
        <p:nvSpPr>
          <p:cNvPr id="25" name="Rectangle: Rounded Corners 24">
            <a:extLst>
              <a:ext uri="{FF2B5EF4-FFF2-40B4-BE49-F238E27FC236}">
                <a16:creationId xmlns:a16="http://schemas.microsoft.com/office/drawing/2014/main" id="{900DA8C1-85F4-4E54-83FC-360C03823AC6}"/>
              </a:ext>
            </a:extLst>
          </p:cNvPr>
          <p:cNvSpPr/>
          <p:nvPr/>
        </p:nvSpPr>
        <p:spPr>
          <a:xfrm>
            <a:off x="8829934" y="4138214"/>
            <a:ext cx="1828800" cy="925286"/>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Parallelize</a:t>
            </a:r>
          </a:p>
        </p:txBody>
      </p:sp>
      <p:sp>
        <p:nvSpPr>
          <p:cNvPr id="26" name="Rectangle: Rounded Corners 25">
            <a:extLst>
              <a:ext uri="{FF2B5EF4-FFF2-40B4-BE49-F238E27FC236}">
                <a16:creationId xmlns:a16="http://schemas.microsoft.com/office/drawing/2014/main" id="{754CA06C-E29E-4F3E-A342-DDC272D8E1DA}"/>
              </a:ext>
            </a:extLst>
          </p:cNvPr>
          <p:cNvSpPr/>
          <p:nvPr/>
        </p:nvSpPr>
        <p:spPr>
          <a:xfrm>
            <a:off x="5598732" y="4155632"/>
            <a:ext cx="1828800" cy="925286"/>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Optimize</a:t>
            </a:r>
          </a:p>
        </p:txBody>
      </p:sp>
      <p:sp>
        <p:nvSpPr>
          <p:cNvPr id="27" name="Freeform: Shape 26">
            <a:extLst>
              <a:ext uri="{FF2B5EF4-FFF2-40B4-BE49-F238E27FC236}">
                <a16:creationId xmlns:a16="http://schemas.microsoft.com/office/drawing/2014/main" id="{E8E59A6B-CB3D-4BEB-A041-000CD62343A4}"/>
              </a:ext>
            </a:extLst>
          </p:cNvPr>
          <p:cNvSpPr/>
          <p:nvPr/>
        </p:nvSpPr>
        <p:spPr>
          <a:xfrm rot="20818421">
            <a:off x="6088527" y="2325815"/>
            <a:ext cx="1288832" cy="1571652"/>
          </a:xfrm>
          <a:custGeom>
            <a:avLst/>
            <a:gdLst>
              <a:gd name="connsiteX0" fmla="*/ 884875 w 1288832"/>
              <a:gd name="connsiteY0" fmla="*/ 0 h 1571652"/>
              <a:gd name="connsiteX1" fmla="*/ 1068376 w 1288832"/>
              <a:gd name="connsiteY1" fmla="*/ 92289 h 1571652"/>
              <a:gd name="connsiteX2" fmla="*/ 1079389 w 1288832"/>
              <a:gd name="connsiteY2" fmla="*/ 87482 h 1571652"/>
              <a:gd name="connsiteX3" fmla="*/ 1079389 w 1288832"/>
              <a:gd name="connsiteY3" fmla="*/ 97827 h 1571652"/>
              <a:gd name="connsiteX4" fmla="*/ 1288832 w 1288832"/>
              <a:gd name="connsiteY4" fmla="*/ 203163 h 1571652"/>
              <a:gd name="connsiteX5" fmla="*/ 1119629 w 1288832"/>
              <a:gd name="connsiteY5" fmla="*/ 622480 h 1571652"/>
              <a:gd name="connsiteX6" fmla="*/ 1073224 w 1288832"/>
              <a:gd name="connsiteY6" fmla="*/ 499431 h 1571652"/>
              <a:gd name="connsiteX7" fmla="*/ 944825 w 1288832"/>
              <a:gd name="connsiteY7" fmla="*/ 589703 h 1571652"/>
              <a:gd name="connsiteX8" fmla="*/ 372840 w 1288832"/>
              <a:gd name="connsiteY8" fmla="*/ 1496162 h 1571652"/>
              <a:gd name="connsiteX9" fmla="*/ 359891 w 1288832"/>
              <a:gd name="connsiteY9" fmla="*/ 1571652 h 1571652"/>
              <a:gd name="connsiteX10" fmla="*/ 0 w 1288832"/>
              <a:gd name="connsiteY10" fmla="*/ 1549556 h 1571652"/>
              <a:gd name="connsiteX11" fmla="*/ 33530 w 1288832"/>
              <a:gd name="connsiteY11" fmla="*/ 1373106 h 1571652"/>
              <a:gd name="connsiteX12" fmla="*/ 724157 w 1288832"/>
              <a:gd name="connsiteY12" fmla="*/ 307262 h 1571652"/>
              <a:gd name="connsiteX13" fmla="*/ 886993 w 1288832"/>
              <a:gd name="connsiteY13" fmla="*/ 192780 h 1571652"/>
              <a:gd name="connsiteX14" fmla="*/ 945239 w 1288832"/>
              <a:gd name="connsiteY14" fmla="*/ 160063 h 1571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88832" h="1571652">
                <a:moveTo>
                  <a:pt x="884875" y="0"/>
                </a:moveTo>
                <a:lnTo>
                  <a:pt x="1068376" y="92289"/>
                </a:lnTo>
                <a:lnTo>
                  <a:pt x="1079389" y="87482"/>
                </a:lnTo>
                <a:lnTo>
                  <a:pt x="1079389" y="97827"/>
                </a:lnTo>
                <a:lnTo>
                  <a:pt x="1288832" y="203163"/>
                </a:lnTo>
                <a:lnTo>
                  <a:pt x="1119629" y="622480"/>
                </a:lnTo>
                <a:lnTo>
                  <a:pt x="1073224" y="499431"/>
                </a:lnTo>
                <a:lnTo>
                  <a:pt x="944825" y="589703"/>
                </a:lnTo>
                <a:cubicBezTo>
                  <a:pt x="642858" y="825625"/>
                  <a:pt x="449578" y="1149100"/>
                  <a:pt x="372840" y="1496162"/>
                </a:cubicBezTo>
                <a:lnTo>
                  <a:pt x="359891" y="1571652"/>
                </a:lnTo>
                <a:lnTo>
                  <a:pt x="0" y="1549556"/>
                </a:lnTo>
                <a:lnTo>
                  <a:pt x="33530" y="1373106"/>
                </a:lnTo>
                <a:cubicBezTo>
                  <a:pt x="134081" y="964893"/>
                  <a:pt x="367168" y="586172"/>
                  <a:pt x="724157" y="307262"/>
                </a:cubicBezTo>
                <a:cubicBezTo>
                  <a:pt x="777044" y="265943"/>
                  <a:pt x="831399" y="227791"/>
                  <a:pt x="886993" y="192780"/>
                </a:cubicBezTo>
                <a:lnTo>
                  <a:pt x="945239" y="16006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Shape 27">
            <a:extLst>
              <a:ext uri="{FF2B5EF4-FFF2-40B4-BE49-F238E27FC236}">
                <a16:creationId xmlns:a16="http://schemas.microsoft.com/office/drawing/2014/main" id="{D1BB1129-EDB2-4AD1-9696-250A60B39D44}"/>
              </a:ext>
            </a:extLst>
          </p:cNvPr>
          <p:cNvSpPr/>
          <p:nvPr/>
        </p:nvSpPr>
        <p:spPr>
          <a:xfrm rot="7680000">
            <a:off x="7368946" y="4552255"/>
            <a:ext cx="1530904" cy="1775769"/>
          </a:xfrm>
          <a:custGeom>
            <a:avLst/>
            <a:gdLst>
              <a:gd name="connsiteX0" fmla="*/ 0 w 1530904"/>
              <a:gd name="connsiteY0" fmla="*/ 376323 h 1775769"/>
              <a:gd name="connsiteX1" fmla="*/ 0 w 1530904"/>
              <a:gd name="connsiteY1" fmla="*/ 195347 h 1775769"/>
              <a:gd name="connsiteX2" fmla="*/ 1 w 1530904"/>
              <a:gd name="connsiteY2" fmla="*/ 195347 h 1775769"/>
              <a:gd name="connsiteX3" fmla="*/ 1 w 1530904"/>
              <a:gd name="connsiteY3" fmla="*/ 0 h 1775769"/>
              <a:gd name="connsiteX4" fmla="*/ 9059 w 1530904"/>
              <a:gd name="connsiteY4" fmla="*/ 2463 h 1775769"/>
              <a:gd name="connsiteX5" fmla="*/ 61079 w 1530904"/>
              <a:gd name="connsiteY5" fmla="*/ 16609 h 1775769"/>
              <a:gd name="connsiteX6" fmla="*/ 992041 w 1530904"/>
              <a:gd name="connsiteY6" fmla="*/ 668821 h 1775769"/>
              <a:gd name="connsiteX7" fmla="*/ 1324698 w 1530904"/>
              <a:gd name="connsiteY7" fmla="*/ 1313663 h 1775769"/>
              <a:gd name="connsiteX8" fmla="*/ 1368149 w 1530904"/>
              <a:gd name="connsiteY8" fmla="*/ 1502160 h 1775769"/>
              <a:gd name="connsiteX9" fmla="*/ 1530904 w 1530904"/>
              <a:gd name="connsiteY9" fmla="*/ 1530035 h 1775769"/>
              <a:gd name="connsiteX10" fmla="*/ 1151337 w 1530904"/>
              <a:gd name="connsiteY10" fmla="*/ 1775769 h 1775769"/>
              <a:gd name="connsiteX11" fmla="*/ 875177 w 1530904"/>
              <a:gd name="connsiteY11" fmla="*/ 1417731 h 1775769"/>
              <a:gd name="connsiteX12" fmla="*/ 986312 w 1530904"/>
              <a:gd name="connsiteY12" fmla="*/ 1436764 h 1775769"/>
              <a:gd name="connsiteX13" fmla="*/ 943766 w 1530904"/>
              <a:gd name="connsiteY13" fmla="*/ 1305018 h 1775769"/>
              <a:gd name="connsiteX14" fmla="*/ 709600 w 1530904"/>
              <a:gd name="connsiteY14" fmla="*/ 889488 h 1775769"/>
              <a:gd name="connsiteX15" fmla="*/ 93355 w 1530904"/>
              <a:gd name="connsiteY15" fmla="*/ 411637 h 1775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530904" h="1775769">
                <a:moveTo>
                  <a:pt x="0" y="376323"/>
                </a:moveTo>
                <a:lnTo>
                  <a:pt x="0" y="195347"/>
                </a:lnTo>
                <a:lnTo>
                  <a:pt x="1" y="195347"/>
                </a:lnTo>
                <a:lnTo>
                  <a:pt x="1" y="0"/>
                </a:lnTo>
                <a:lnTo>
                  <a:pt x="9059" y="2463"/>
                </a:lnTo>
                <a:lnTo>
                  <a:pt x="61079" y="16609"/>
                </a:lnTo>
                <a:cubicBezTo>
                  <a:pt x="417338" y="132072"/>
                  <a:pt x="744121" y="351499"/>
                  <a:pt x="992041" y="668821"/>
                </a:cubicBezTo>
                <a:cubicBezTo>
                  <a:pt x="1146991" y="867149"/>
                  <a:pt x="1257384" y="1086115"/>
                  <a:pt x="1324698" y="1313663"/>
                </a:cubicBezTo>
                <a:lnTo>
                  <a:pt x="1368149" y="1502160"/>
                </a:lnTo>
                <a:lnTo>
                  <a:pt x="1530904" y="1530035"/>
                </a:lnTo>
                <a:lnTo>
                  <a:pt x="1151337" y="1775769"/>
                </a:lnTo>
                <a:lnTo>
                  <a:pt x="875177" y="1417731"/>
                </a:lnTo>
                <a:lnTo>
                  <a:pt x="986312" y="1436764"/>
                </a:lnTo>
                <a:lnTo>
                  <a:pt x="943766" y="1305018"/>
                </a:lnTo>
                <a:cubicBezTo>
                  <a:pt x="888559" y="1159091"/>
                  <a:pt x="810710" y="1018903"/>
                  <a:pt x="709600" y="889488"/>
                </a:cubicBezTo>
                <a:cubicBezTo>
                  <a:pt x="541085" y="673798"/>
                  <a:pt x="327899" y="513560"/>
                  <a:pt x="93355" y="411637"/>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Shape 28">
            <a:extLst>
              <a:ext uri="{FF2B5EF4-FFF2-40B4-BE49-F238E27FC236}">
                <a16:creationId xmlns:a16="http://schemas.microsoft.com/office/drawing/2014/main" id="{C7AC7816-3384-4E54-B402-D60AF8B9BDC5}"/>
              </a:ext>
            </a:extLst>
          </p:cNvPr>
          <p:cNvSpPr/>
          <p:nvPr/>
        </p:nvSpPr>
        <p:spPr>
          <a:xfrm rot="18683571">
            <a:off x="9148930" y="2417742"/>
            <a:ext cx="1156303" cy="1642962"/>
          </a:xfrm>
          <a:custGeom>
            <a:avLst/>
            <a:gdLst>
              <a:gd name="connsiteX0" fmla="*/ 1156303 w 1156303"/>
              <a:gd name="connsiteY0" fmla="*/ 0 h 1642962"/>
              <a:gd name="connsiteX1" fmla="*/ 1144879 w 1156303"/>
              <a:gd name="connsiteY1" fmla="*/ 153726 h 1642962"/>
              <a:gd name="connsiteX2" fmla="*/ 579536 w 1156303"/>
              <a:gd name="connsiteY2" fmla="*/ 1290992 h 1642962"/>
              <a:gd name="connsiteX3" fmla="*/ 430729 w 1156303"/>
              <a:gd name="connsiteY3" fmla="*/ 1423196 h 1642962"/>
              <a:gd name="connsiteX4" fmla="*/ 329695 w 1156303"/>
              <a:gd name="connsiteY4" fmla="*/ 1496150 h 1642962"/>
              <a:gd name="connsiteX5" fmla="*/ 351136 w 1156303"/>
              <a:gd name="connsiteY5" fmla="*/ 1642962 h 1642962"/>
              <a:gd name="connsiteX6" fmla="*/ 0 w 1156303"/>
              <a:gd name="connsiteY6" fmla="*/ 1358075 h 1642962"/>
              <a:gd name="connsiteX7" fmla="*/ 254999 w 1156303"/>
              <a:gd name="connsiteY7" fmla="*/ 984670 h 1642962"/>
              <a:gd name="connsiteX8" fmla="*/ 269971 w 1156303"/>
              <a:gd name="connsiteY8" fmla="*/ 1087185 h 1642962"/>
              <a:gd name="connsiteX9" fmla="*/ 328272 w 1156303"/>
              <a:gd name="connsiteY9" fmla="*/ 1035388 h 1642962"/>
              <a:gd name="connsiteX10" fmla="*/ 793806 w 1156303"/>
              <a:gd name="connsiteY10" fmla="*/ 69930 h 1642962"/>
              <a:gd name="connsiteX11" fmla="*/ 797745 w 1156303"/>
              <a:gd name="connsiteY11" fmla="*/ 0 h 164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56303" h="1642962">
                <a:moveTo>
                  <a:pt x="1156303" y="0"/>
                </a:moveTo>
                <a:lnTo>
                  <a:pt x="1144879" y="153726"/>
                </a:lnTo>
                <a:cubicBezTo>
                  <a:pt x="1091254" y="570705"/>
                  <a:pt x="902604" y="973409"/>
                  <a:pt x="579536" y="1290992"/>
                </a:cubicBezTo>
                <a:cubicBezTo>
                  <a:pt x="531674" y="1338041"/>
                  <a:pt x="481995" y="1382109"/>
                  <a:pt x="430729" y="1423196"/>
                </a:cubicBezTo>
                <a:lnTo>
                  <a:pt x="329695" y="1496150"/>
                </a:lnTo>
                <a:lnTo>
                  <a:pt x="351136" y="1642962"/>
                </a:lnTo>
                <a:lnTo>
                  <a:pt x="0" y="1358075"/>
                </a:lnTo>
                <a:lnTo>
                  <a:pt x="254999" y="984670"/>
                </a:lnTo>
                <a:lnTo>
                  <a:pt x="269971" y="1087185"/>
                </a:lnTo>
                <a:lnTo>
                  <a:pt x="328272" y="1035388"/>
                </a:lnTo>
                <a:cubicBezTo>
                  <a:pt x="601546" y="766754"/>
                  <a:pt x="756908" y="423453"/>
                  <a:pt x="793806" y="69930"/>
                </a:cubicBezTo>
                <a:lnTo>
                  <a:pt x="797745"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BF81ED8D-DC2A-4BE7-AE75-4512C4EDAEC4}"/>
              </a:ext>
            </a:extLst>
          </p:cNvPr>
          <p:cNvSpPr/>
          <p:nvPr/>
        </p:nvSpPr>
        <p:spPr>
          <a:xfrm>
            <a:off x="7297484" y="1414946"/>
            <a:ext cx="1828800" cy="925286"/>
          </a:xfrm>
          <a:prstGeom prst="roundRect">
            <a:avLst/>
          </a:prstGeom>
          <a:solidFill>
            <a:srgbClr val="C2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Analyze</a:t>
            </a:r>
          </a:p>
        </p:txBody>
      </p:sp>
      <p:sp>
        <p:nvSpPr>
          <p:cNvPr id="3" name="Rectangle: Rounded Corners 2">
            <a:extLst>
              <a:ext uri="{FF2B5EF4-FFF2-40B4-BE49-F238E27FC236}">
                <a16:creationId xmlns:a16="http://schemas.microsoft.com/office/drawing/2014/main" id="{78D96463-4B4D-40C8-992B-0F105EC2A114}"/>
              </a:ext>
            </a:extLst>
          </p:cNvPr>
          <p:cNvSpPr/>
          <p:nvPr/>
        </p:nvSpPr>
        <p:spPr>
          <a:xfrm>
            <a:off x="436740" y="1304586"/>
            <a:ext cx="4667823" cy="896200"/>
          </a:xfrm>
          <a:prstGeom prst="roundRect">
            <a:avLst/>
          </a:prstGeom>
          <a:noFill/>
          <a:ln w="38100">
            <a:solidFill>
              <a:srgbClr val="C2000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517996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6">
                                            <p:txEl>
                                              <p:pRg st="0" end="0"/>
                                            </p:txEl>
                                          </p:spTgt>
                                        </p:tgtEl>
                                        <p:attrNameLst>
                                          <p:attrName>style.visibility</p:attrName>
                                        </p:attrNameLst>
                                      </p:cBhvr>
                                      <p:to>
                                        <p:strVal val="visible"/>
                                      </p:to>
                                    </p:set>
                                    <p:animEffect transition="in" filter="fade">
                                      <p:cBhvr>
                                        <p:cTn id="7" dur="500"/>
                                        <p:tgtEl>
                                          <p:spTgt spid="36">
                                            <p:txEl>
                                              <p:pRg st="0" end="0"/>
                                            </p:txEl>
                                          </p:spTgt>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4"/>
                                        </p:tgtEl>
                                        <p:attrNameLst>
                                          <p:attrName>style.visibility</p:attrName>
                                        </p:attrNameLst>
                                      </p:cBhvr>
                                      <p:to>
                                        <p:strVal val="visible"/>
                                      </p:to>
                                    </p:set>
                                    <p:animEffect transition="in" filter="wipe(left)">
                                      <p:cBhvr>
                                        <p:cTn id="11" dur="500"/>
                                        <p:tgtEl>
                                          <p:spTgt spid="24"/>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36">
                                            <p:txEl>
                                              <p:pRg st="1" end="1"/>
                                            </p:txEl>
                                          </p:spTgt>
                                        </p:tgtEl>
                                        <p:attrNameLst>
                                          <p:attrName>style.visibility</p:attrName>
                                        </p:attrNameLst>
                                      </p:cBhvr>
                                      <p:to>
                                        <p:strVal val="visible"/>
                                      </p:to>
                                    </p:set>
                                    <p:animEffect transition="in" filter="fade">
                                      <p:cBhvr>
                                        <p:cTn id="16" dur="500"/>
                                        <p:tgtEl>
                                          <p:spTgt spid="36">
                                            <p:txEl>
                                              <p:pRg st="1" end="1"/>
                                            </p:txEl>
                                          </p:spTgt>
                                        </p:tgtEl>
                                      </p:cBhvr>
                                    </p:animEffect>
                                  </p:childTnLst>
                                </p:cTn>
                              </p:par>
                            </p:childTnLst>
                          </p:cTn>
                        </p:par>
                        <p:par>
                          <p:cTn id="17" fill="hold">
                            <p:stCondLst>
                              <p:cond delay="500"/>
                            </p:stCondLst>
                            <p:childTnLst>
                              <p:par>
                                <p:cTn id="18" presetID="22" presetClass="entr" presetSubtype="1" fill="hold" grpId="0" nodeType="afterEffect">
                                  <p:stCondLst>
                                    <p:cond delay="0"/>
                                  </p:stCondLst>
                                  <p:childTnLst>
                                    <p:set>
                                      <p:cBhvr>
                                        <p:cTn id="19" dur="1" fill="hold">
                                          <p:stCondLst>
                                            <p:cond delay="0"/>
                                          </p:stCondLst>
                                        </p:cTn>
                                        <p:tgtEl>
                                          <p:spTgt spid="29"/>
                                        </p:tgtEl>
                                        <p:attrNameLst>
                                          <p:attrName>style.visibility</p:attrName>
                                        </p:attrNameLst>
                                      </p:cBhvr>
                                      <p:to>
                                        <p:strVal val="visible"/>
                                      </p:to>
                                    </p:set>
                                    <p:animEffect transition="in" filter="wipe(up)">
                                      <p:cBhvr>
                                        <p:cTn id="20" dur="500"/>
                                        <p:tgtEl>
                                          <p:spTgt spid="29"/>
                                        </p:tgtEl>
                                      </p:cBhvr>
                                    </p:animEffect>
                                  </p:childTnLst>
                                </p:cTn>
                              </p:par>
                            </p:childTnLst>
                          </p:cTn>
                        </p:par>
                        <p:par>
                          <p:cTn id="21" fill="hold">
                            <p:stCondLst>
                              <p:cond delay="1000"/>
                            </p:stCondLst>
                            <p:childTnLst>
                              <p:par>
                                <p:cTn id="22" presetID="22" presetClass="entr" presetSubtype="1" fill="hold" grpId="0" nodeType="afterEffect">
                                  <p:stCondLst>
                                    <p:cond delay="100"/>
                                  </p:stCondLst>
                                  <p:childTnLst>
                                    <p:set>
                                      <p:cBhvr>
                                        <p:cTn id="23" dur="1" fill="hold">
                                          <p:stCondLst>
                                            <p:cond delay="0"/>
                                          </p:stCondLst>
                                        </p:cTn>
                                        <p:tgtEl>
                                          <p:spTgt spid="25"/>
                                        </p:tgtEl>
                                        <p:attrNameLst>
                                          <p:attrName>style.visibility</p:attrName>
                                        </p:attrNameLst>
                                      </p:cBhvr>
                                      <p:to>
                                        <p:strVal val="visible"/>
                                      </p:to>
                                    </p:set>
                                    <p:animEffect transition="in" filter="wipe(up)">
                                      <p:cBhvr>
                                        <p:cTn id="24" dur="500"/>
                                        <p:tgtEl>
                                          <p:spTgt spid="25"/>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36">
                                            <p:txEl>
                                              <p:pRg st="2" end="2"/>
                                            </p:txEl>
                                          </p:spTgt>
                                        </p:tgtEl>
                                        <p:attrNameLst>
                                          <p:attrName>style.visibility</p:attrName>
                                        </p:attrNameLst>
                                      </p:cBhvr>
                                      <p:to>
                                        <p:strVal val="visible"/>
                                      </p:to>
                                    </p:set>
                                    <p:animEffect transition="in" filter="fade">
                                      <p:cBhvr>
                                        <p:cTn id="29" dur="500"/>
                                        <p:tgtEl>
                                          <p:spTgt spid="36">
                                            <p:txEl>
                                              <p:pRg st="2" end="2"/>
                                            </p:txEl>
                                          </p:spTgt>
                                        </p:tgtEl>
                                      </p:cBhvr>
                                    </p:animEffect>
                                  </p:childTnLst>
                                </p:cTn>
                              </p:par>
                            </p:childTnLst>
                          </p:cTn>
                        </p:par>
                        <p:par>
                          <p:cTn id="30" fill="hold">
                            <p:stCondLst>
                              <p:cond delay="500"/>
                            </p:stCondLst>
                            <p:childTnLst>
                              <p:par>
                                <p:cTn id="31" presetID="22" presetClass="entr" presetSubtype="2" fill="hold" grpId="0" nodeType="afterEffect">
                                  <p:stCondLst>
                                    <p:cond delay="0"/>
                                  </p:stCondLst>
                                  <p:childTnLst>
                                    <p:set>
                                      <p:cBhvr>
                                        <p:cTn id="32" dur="1" fill="hold">
                                          <p:stCondLst>
                                            <p:cond delay="0"/>
                                          </p:stCondLst>
                                        </p:cTn>
                                        <p:tgtEl>
                                          <p:spTgt spid="28"/>
                                        </p:tgtEl>
                                        <p:attrNameLst>
                                          <p:attrName>style.visibility</p:attrName>
                                        </p:attrNameLst>
                                      </p:cBhvr>
                                      <p:to>
                                        <p:strVal val="visible"/>
                                      </p:to>
                                    </p:set>
                                    <p:animEffect transition="in" filter="wipe(right)">
                                      <p:cBhvr>
                                        <p:cTn id="33" dur="500"/>
                                        <p:tgtEl>
                                          <p:spTgt spid="28"/>
                                        </p:tgtEl>
                                      </p:cBhvr>
                                    </p:animEffect>
                                  </p:childTnLst>
                                </p:cTn>
                              </p:par>
                            </p:childTnLst>
                          </p:cTn>
                        </p:par>
                        <p:par>
                          <p:cTn id="34" fill="hold">
                            <p:stCondLst>
                              <p:cond delay="1000"/>
                            </p:stCondLst>
                            <p:childTnLst>
                              <p:par>
                                <p:cTn id="35" presetID="22" presetClass="entr" presetSubtype="4" fill="hold" grpId="0" nodeType="afterEffect">
                                  <p:stCondLst>
                                    <p:cond delay="100"/>
                                  </p:stCondLst>
                                  <p:childTnLst>
                                    <p:set>
                                      <p:cBhvr>
                                        <p:cTn id="36" dur="1" fill="hold">
                                          <p:stCondLst>
                                            <p:cond delay="0"/>
                                          </p:stCondLst>
                                        </p:cTn>
                                        <p:tgtEl>
                                          <p:spTgt spid="26"/>
                                        </p:tgtEl>
                                        <p:attrNameLst>
                                          <p:attrName>style.visibility</p:attrName>
                                        </p:attrNameLst>
                                      </p:cBhvr>
                                      <p:to>
                                        <p:strVal val="visible"/>
                                      </p:to>
                                    </p:set>
                                    <p:animEffect transition="in" filter="wipe(down)">
                                      <p:cBhvr>
                                        <p:cTn id="37" dur="500"/>
                                        <p:tgtEl>
                                          <p:spTgt spid="26"/>
                                        </p:tgtEl>
                                      </p:cBhvr>
                                    </p:animEffect>
                                  </p:childTnLst>
                                </p:cTn>
                              </p:par>
                            </p:childTnLst>
                          </p:cTn>
                        </p:par>
                        <p:par>
                          <p:cTn id="38" fill="hold">
                            <p:stCondLst>
                              <p:cond delay="1600"/>
                            </p:stCondLst>
                            <p:childTnLst>
                              <p:par>
                                <p:cTn id="39" presetID="22" presetClass="entr" presetSubtype="4" fill="hold" grpId="0" nodeType="afterEffect">
                                  <p:stCondLst>
                                    <p:cond delay="100"/>
                                  </p:stCondLst>
                                  <p:childTnLst>
                                    <p:set>
                                      <p:cBhvr>
                                        <p:cTn id="40" dur="1" fill="hold">
                                          <p:stCondLst>
                                            <p:cond delay="0"/>
                                          </p:stCondLst>
                                        </p:cTn>
                                        <p:tgtEl>
                                          <p:spTgt spid="27"/>
                                        </p:tgtEl>
                                        <p:attrNameLst>
                                          <p:attrName>style.visibility</p:attrName>
                                        </p:attrNameLst>
                                      </p:cBhvr>
                                      <p:to>
                                        <p:strVal val="visible"/>
                                      </p:to>
                                    </p:set>
                                    <p:animEffect transition="in" filter="wipe(down)">
                                      <p:cBhvr>
                                        <p:cTn id="41" dur="500"/>
                                        <p:tgtEl>
                                          <p:spTgt spid="27"/>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grpId="0" nodeType="clickEffect">
                                  <p:stCondLst>
                                    <p:cond delay="0"/>
                                  </p:stCondLst>
                                  <p:childTnLst>
                                    <p:set>
                                      <p:cBhvr>
                                        <p:cTn id="45" dur="1" fill="hold">
                                          <p:stCondLst>
                                            <p:cond delay="0"/>
                                          </p:stCondLst>
                                        </p:cTn>
                                        <p:tgtEl>
                                          <p:spTgt spid="10"/>
                                        </p:tgtEl>
                                        <p:attrNameLst>
                                          <p:attrName>style.visibility</p:attrName>
                                        </p:attrNameLst>
                                      </p:cBhvr>
                                      <p:to>
                                        <p:strVal val="visible"/>
                                      </p:to>
                                    </p:set>
                                    <p:animEffect transition="in" filter="wipe(left)">
                                      <p:cBhvr>
                                        <p:cTn id="46" dur="500"/>
                                        <p:tgtEl>
                                          <p:spTgt spid="10"/>
                                        </p:tgtEl>
                                      </p:cBhvr>
                                    </p:animEffect>
                                  </p:childTnLst>
                                </p:cTn>
                              </p:par>
                            </p:childTnLst>
                          </p:cTn>
                        </p:par>
                        <p:par>
                          <p:cTn id="47" fill="hold">
                            <p:stCondLst>
                              <p:cond delay="500"/>
                            </p:stCondLst>
                            <p:childTnLst>
                              <p:par>
                                <p:cTn id="48" presetID="21" presetClass="entr" presetSubtype="1" fill="hold" grpId="0" nodeType="afterEffect">
                                  <p:stCondLst>
                                    <p:cond delay="0"/>
                                  </p:stCondLst>
                                  <p:childTnLst>
                                    <p:set>
                                      <p:cBhvr>
                                        <p:cTn id="49" dur="1" fill="hold">
                                          <p:stCondLst>
                                            <p:cond delay="0"/>
                                          </p:stCondLst>
                                        </p:cTn>
                                        <p:tgtEl>
                                          <p:spTgt spid="3"/>
                                        </p:tgtEl>
                                        <p:attrNameLst>
                                          <p:attrName>style.visibility</p:attrName>
                                        </p:attrNameLst>
                                      </p:cBhvr>
                                      <p:to>
                                        <p:strVal val="visible"/>
                                      </p:to>
                                    </p:set>
                                    <p:animEffect transition="in" filter="wheel(1)">
                                      <p:cBhvr>
                                        <p:cTn id="50"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P spid="26" grpId="0" animBg="1"/>
      <p:bldP spid="27" grpId="0" animBg="1"/>
      <p:bldP spid="28" grpId="0" animBg="1"/>
      <p:bldP spid="29" grpId="0" animBg="1"/>
      <p:bldP spid="10" grpId="0" animBg="1"/>
      <p:bldP spid="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97DF3583-95B5-41E7-846B-58FB199BC917}"/>
              </a:ext>
            </a:extLst>
          </p:cNvPr>
          <p:cNvSpPr/>
          <p:nvPr/>
        </p:nvSpPr>
        <p:spPr>
          <a:xfrm>
            <a:off x="782630" y="2015827"/>
            <a:ext cx="4190163" cy="1095018"/>
          </a:xfrm>
          <a:prstGeom prst="rect">
            <a:avLst/>
          </a:prstGeom>
          <a:noFill/>
          <a:ln w="38100">
            <a:solidFill>
              <a:srgbClr val="0C4E9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Record the time it takes for your sequential program to run.</a:t>
            </a:r>
          </a:p>
        </p:txBody>
      </p:sp>
      <p:sp>
        <p:nvSpPr>
          <p:cNvPr id="2" name="Title 1">
            <a:extLst>
              <a:ext uri="{FF2B5EF4-FFF2-40B4-BE49-F238E27FC236}">
                <a16:creationId xmlns:a16="http://schemas.microsoft.com/office/drawing/2014/main" id="{350754F4-E575-4F41-8825-D61EC1B3C992}"/>
              </a:ext>
            </a:extLst>
          </p:cNvPr>
          <p:cNvSpPr>
            <a:spLocks noGrp="1"/>
          </p:cNvSpPr>
          <p:nvPr>
            <p:ph type="title"/>
          </p:nvPr>
        </p:nvSpPr>
        <p:spPr/>
        <p:txBody>
          <a:bodyPr/>
          <a:lstStyle/>
          <a:p>
            <a:r>
              <a:rPr lang="en-US" dirty="0"/>
              <a:t>Profiling sequential code</a:t>
            </a:r>
          </a:p>
        </p:txBody>
      </p:sp>
      <p:sp>
        <p:nvSpPr>
          <p:cNvPr id="3" name="Rectangle: Rounded Corners 2">
            <a:extLst>
              <a:ext uri="{FF2B5EF4-FFF2-40B4-BE49-F238E27FC236}">
                <a16:creationId xmlns:a16="http://schemas.microsoft.com/office/drawing/2014/main" id="{7BD18E10-E116-4D29-8F37-01FE85E3D1B0}"/>
              </a:ext>
            </a:extLst>
          </p:cNvPr>
          <p:cNvSpPr/>
          <p:nvPr/>
        </p:nvSpPr>
        <p:spPr>
          <a:xfrm>
            <a:off x="1544681" y="1454836"/>
            <a:ext cx="2628147" cy="612949"/>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Step 1: Run Your Code</a:t>
            </a:r>
          </a:p>
        </p:txBody>
      </p:sp>
      <p:sp>
        <p:nvSpPr>
          <p:cNvPr id="12" name="Rectangle 11">
            <a:extLst>
              <a:ext uri="{FF2B5EF4-FFF2-40B4-BE49-F238E27FC236}">
                <a16:creationId xmlns:a16="http://schemas.microsoft.com/office/drawing/2014/main" id="{E65D1D72-993B-4690-B539-12C444FD0EEE}"/>
              </a:ext>
            </a:extLst>
          </p:cNvPr>
          <p:cNvSpPr/>
          <p:nvPr/>
        </p:nvSpPr>
        <p:spPr>
          <a:xfrm>
            <a:off x="782630" y="3308808"/>
            <a:ext cx="4190163" cy="1102936"/>
          </a:xfrm>
          <a:prstGeom prst="rect">
            <a:avLst/>
          </a:prstGeom>
          <a:noFill/>
          <a:ln w="38100">
            <a:solidFill>
              <a:srgbClr val="0C4E9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Note the final results to verify correctness later.</a:t>
            </a:r>
          </a:p>
        </p:txBody>
      </p:sp>
      <p:sp>
        <p:nvSpPr>
          <p:cNvPr id="13" name="Rectangle 12">
            <a:extLst>
              <a:ext uri="{FF2B5EF4-FFF2-40B4-BE49-F238E27FC236}">
                <a16:creationId xmlns:a16="http://schemas.microsoft.com/office/drawing/2014/main" id="{8CDDE1C8-3FFE-459E-9DB2-30BA5E176CA9}"/>
              </a:ext>
            </a:extLst>
          </p:cNvPr>
          <p:cNvSpPr/>
          <p:nvPr/>
        </p:nvSpPr>
        <p:spPr>
          <a:xfrm>
            <a:off x="782630" y="4609707"/>
            <a:ext cx="4190163" cy="1099439"/>
          </a:xfrm>
          <a:prstGeom prst="rect">
            <a:avLst/>
          </a:prstGeom>
          <a:noFill/>
          <a:ln w="38100">
            <a:solidFill>
              <a:srgbClr val="0C4E9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Always run a problem that is representative of your real jobs.</a:t>
            </a:r>
          </a:p>
        </p:txBody>
      </p:sp>
      <p:sp>
        <p:nvSpPr>
          <p:cNvPr id="15" name="TextBox 14">
            <a:extLst>
              <a:ext uri="{FF2B5EF4-FFF2-40B4-BE49-F238E27FC236}">
                <a16:creationId xmlns:a16="http://schemas.microsoft.com/office/drawing/2014/main" id="{5F1D9566-62EA-4D31-A2A8-825FFBC1D6EF}"/>
              </a:ext>
            </a:extLst>
          </p:cNvPr>
          <p:cNvSpPr txBox="1"/>
          <p:nvPr/>
        </p:nvSpPr>
        <p:spPr>
          <a:xfrm>
            <a:off x="5586883" y="2015827"/>
            <a:ext cx="4752872" cy="3693319"/>
          </a:xfrm>
          <a:prstGeom prst="rect">
            <a:avLst/>
          </a:prstGeom>
          <a:solidFill>
            <a:schemeClr val="tx1">
              <a:lumMod val="95000"/>
            </a:schemeClr>
          </a:solidFill>
          <a:ln w="38100">
            <a:solidFill>
              <a:srgbClr val="0C4E9B"/>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defTabSz="228600">
              <a:lnSpc>
                <a:spcPct val="90000"/>
              </a:lnSpc>
            </a:pPr>
            <a:r>
              <a:rPr lang="en-US" sz="2000" dirty="0">
                <a:solidFill>
                  <a:schemeClr val="bg1"/>
                </a:solidFill>
                <a:latin typeface="Consolas" panose="020B0609020204030204" pitchFamily="49" charset="0"/>
                <a:cs typeface="Courier New" panose="02070309020205020404" pitchFamily="49" charset="0"/>
              </a:rPr>
              <a:t>$	</a:t>
            </a:r>
            <a:r>
              <a:rPr lang="en-US" sz="2000" dirty="0" err="1">
                <a:solidFill>
                  <a:schemeClr val="bg1"/>
                </a:solidFill>
                <a:latin typeface="Consolas" panose="020B0609020204030204" pitchFamily="49" charset="0"/>
                <a:cs typeface="Courier New" panose="02070309020205020404" pitchFamily="49" charset="0"/>
              </a:rPr>
              <a:t>pgcc</a:t>
            </a:r>
            <a:r>
              <a:rPr lang="en-US" sz="2000" dirty="0">
                <a:solidFill>
                  <a:schemeClr val="bg1"/>
                </a:solidFill>
                <a:latin typeface="Consolas" panose="020B0609020204030204" pitchFamily="49" charset="0"/>
                <a:cs typeface="Courier New" panose="02070309020205020404" pitchFamily="49" charset="0"/>
              </a:rPr>
              <a:t> –fast </a:t>
            </a:r>
            <a:r>
              <a:rPr lang="en-US" sz="2000" dirty="0" err="1">
                <a:solidFill>
                  <a:schemeClr val="bg1"/>
                </a:solidFill>
                <a:latin typeface="Consolas" panose="020B0609020204030204" pitchFamily="49" charset="0"/>
                <a:cs typeface="Courier New" panose="02070309020205020404" pitchFamily="49" charset="0"/>
              </a:rPr>
              <a:t>jacobi.c</a:t>
            </a:r>
            <a:r>
              <a:rPr lang="en-US" sz="2000" dirty="0">
                <a:solidFill>
                  <a:schemeClr val="bg1"/>
                </a:solidFill>
                <a:latin typeface="Consolas" panose="020B0609020204030204" pitchFamily="49" charset="0"/>
                <a:cs typeface="Courier New" panose="02070309020205020404" pitchFamily="49" charset="0"/>
              </a:rPr>
              <a:t> laplace2d.c</a:t>
            </a:r>
          </a:p>
          <a:p>
            <a:pPr defTabSz="228600">
              <a:lnSpc>
                <a:spcPct val="90000"/>
              </a:lnSpc>
            </a:pPr>
            <a:r>
              <a:rPr lang="en-US" sz="2000" dirty="0">
                <a:solidFill>
                  <a:schemeClr val="bg1"/>
                </a:solidFill>
                <a:latin typeface="Consolas" panose="020B0609020204030204" pitchFamily="49" charset="0"/>
                <a:cs typeface="Courier New" panose="02070309020205020404" pitchFamily="49" charset="0"/>
              </a:rPr>
              <a:t>$	./</a:t>
            </a:r>
            <a:r>
              <a:rPr lang="en-US" sz="2000" dirty="0" err="1">
                <a:solidFill>
                  <a:schemeClr val="bg1"/>
                </a:solidFill>
                <a:latin typeface="Consolas" panose="020B0609020204030204" pitchFamily="49" charset="0"/>
                <a:cs typeface="Courier New" panose="02070309020205020404" pitchFamily="49" charset="0"/>
              </a:rPr>
              <a:t>a.out</a:t>
            </a:r>
            <a:endParaRPr lang="en-US" sz="2000" dirty="0">
              <a:solidFill>
                <a:schemeClr val="bg1"/>
              </a:solidFill>
              <a:latin typeface="Consolas" panose="020B0609020204030204" pitchFamily="49" charset="0"/>
              <a:cs typeface="Courier New" panose="02070309020205020404" pitchFamily="49" charset="0"/>
            </a:endParaRPr>
          </a:p>
          <a:p>
            <a:pPr defTabSz="228600">
              <a:lnSpc>
                <a:spcPct val="90000"/>
              </a:lnSpc>
            </a:pPr>
            <a:r>
              <a:rPr lang="en-US" sz="2000" dirty="0">
                <a:solidFill>
                  <a:schemeClr val="bg1"/>
                </a:solidFill>
                <a:latin typeface="Consolas" panose="020B0609020204030204" pitchFamily="49" charset="0"/>
                <a:cs typeface="Courier New" panose="02070309020205020404" pitchFamily="49" charset="0"/>
              </a:rPr>
              <a:t>	  0, 0.250000</a:t>
            </a:r>
          </a:p>
          <a:p>
            <a:pPr defTabSz="228600">
              <a:lnSpc>
                <a:spcPct val="90000"/>
              </a:lnSpc>
            </a:pPr>
            <a:r>
              <a:rPr lang="en-US" sz="2000" dirty="0">
                <a:solidFill>
                  <a:schemeClr val="bg1"/>
                </a:solidFill>
                <a:latin typeface="Consolas" panose="020B0609020204030204" pitchFamily="49" charset="0"/>
                <a:cs typeface="Courier New" panose="02070309020205020404" pitchFamily="49" charset="0"/>
              </a:rPr>
              <a:t>	100, 0.002397</a:t>
            </a:r>
          </a:p>
          <a:p>
            <a:pPr defTabSz="228600">
              <a:lnSpc>
                <a:spcPct val="90000"/>
              </a:lnSpc>
            </a:pPr>
            <a:r>
              <a:rPr lang="en-US" sz="2000" dirty="0">
                <a:solidFill>
                  <a:schemeClr val="bg1"/>
                </a:solidFill>
                <a:latin typeface="Consolas" panose="020B0609020204030204" pitchFamily="49" charset="0"/>
                <a:cs typeface="Courier New" panose="02070309020205020404" pitchFamily="49" charset="0"/>
              </a:rPr>
              <a:t>	200, 0.001204</a:t>
            </a:r>
          </a:p>
          <a:p>
            <a:pPr defTabSz="228600">
              <a:lnSpc>
                <a:spcPct val="90000"/>
              </a:lnSpc>
            </a:pPr>
            <a:r>
              <a:rPr lang="en-US" sz="2000" dirty="0">
                <a:solidFill>
                  <a:schemeClr val="bg1"/>
                </a:solidFill>
                <a:latin typeface="Consolas" panose="020B0609020204030204" pitchFamily="49" charset="0"/>
                <a:cs typeface="Courier New" panose="02070309020205020404" pitchFamily="49" charset="0"/>
              </a:rPr>
              <a:t>	300, 0.000804</a:t>
            </a:r>
          </a:p>
          <a:p>
            <a:pPr defTabSz="228600">
              <a:lnSpc>
                <a:spcPct val="90000"/>
              </a:lnSpc>
            </a:pPr>
            <a:r>
              <a:rPr lang="en-US" sz="2000" dirty="0">
                <a:solidFill>
                  <a:schemeClr val="bg1"/>
                </a:solidFill>
                <a:latin typeface="Consolas" panose="020B0609020204030204" pitchFamily="49" charset="0"/>
                <a:cs typeface="Courier New" panose="02070309020205020404" pitchFamily="49" charset="0"/>
              </a:rPr>
              <a:t>	400, 0.000603</a:t>
            </a:r>
          </a:p>
          <a:p>
            <a:pPr defTabSz="228600">
              <a:lnSpc>
                <a:spcPct val="90000"/>
              </a:lnSpc>
            </a:pPr>
            <a:r>
              <a:rPr lang="en-US" sz="2000" dirty="0">
                <a:solidFill>
                  <a:schemeClr val="bg1"/>
                </a:solidFill>
                <a:latin typeface="Consolas" panose="020B0609020204030204" pitchFamily="49" charset="0"/>
                <a:cs typeface="Courier New" panose="02070309020205020404" pitchFamily="49" charset="0"/>
              </a:rPr>
              <a:t>	500, 0.000483</a:t>
            </a:r>
          </a:p>
          <a:p>
            <a:pPr defTabSz="228600">
              <a:lnSpc>
                <a:spcPct val="90000"/>
              </a:lnSpc>
            </a:pPr>
            <a:r>
              <a:rPr lang="en-US" sz="2000" dirty="0">
                <a:solidFill>
                  <a:schemeClr val="bg1"/>
                </a:solidFill>
                <a:latin typeface="Consolas" panose="020B0609020204030204" pitchFamily="49" charset="0"/>
                <a:cs typeface="Courier New" panose="02070309020205020404" pitchFamily="49" charset="0"/>
              </a:rPr>
              <a:t>	600, 0.000403</a:t>
            </a:r>
          </a:p>
          <a:p>
            <a:pPr defTabSz="228600">
              <a:lnSpc>
                <a:spcPct val="90000"/>
              </a:lnSpc>
            </a:pPr>
            <a:r>
              <a:rPr lang="en-US" sz="2000" dirty="0">
                <a:solidFill>
                  <a:schemeClr val="bg1"/>
                </a:solidFill>
                <a:latin typeface="Consolas" panose="020B0609020204030204" pitchFamily="49" charset="0"/>
                <a:cs typeface="Courier New" panose="02070309020205020404" pitchFamily="49" charset="0"/>
              </a:rPr>
              <a:t>	700, 0.000345</a:t>
            </a:r>
          </a:p>
          <a:p>
            <a:pPr defTabSz="228600">
              <a:lnSpc>
                <a:spcPct val="90000"/>
              </a:lnSpc>
            </a:pPr>
            <a:r>
              <a:rPr lang="en-US" sz="2000" dirty="0">
                <a:solidFill>
                  <a:schemeClr val="bg1"/>
                </a:solidFill>
                <a:latin typeface="Consolas" panose="020B0609020204030204" pitchFamily="49" charset="0"/>
                <a:cs typeface="Courier New" panose="02070309020205020404" pitchFamily="49" charset="0"/>
              </a:rPr>
              <a:t>	800, 0.000302</a:t>
            </a:r>
          </a:p>
          <a:p>
            <a:pPr defTabSz="228600">
              <a:lnSpc>
                <a:spcPct val="90000"/>
              </a:lnSpc>
            </a:pPr>
            <a:r>
              <a:rPr lang="en-US" sz="2000" dirty="0">
                <a:solidFill>
                  <a:schemeClr val="bg1"/>
                </a:solidFill>
                <a:latin typeface="Consolas" panose="020B0609020204030204" pitchFamily="49" charset="0"/>
                <a:cs typeface="Courier New" panose="02070309020205020404" pitchFamily="49" charset="0"/>
              </a:rPr>
              <a:t>	900, 0.000269</a:t>
            </a:r>
          </a:p>
          <a:p>
            <a:pPr defTabSz="228600">
              <a:lnSpc>
                <a:spcPct val="90000"/>
              </a:lnSpc>
            </a:pPr>
            <a:r>
              <a:rPr lang="en-US" sz="2000" dirty="0">
                <a:solidFill>
                  <a:schemeClr val="bg1"/>
                </a:solidFill>
                <a:latin typeface="Consolas" panose="020B0609020204030204" pitchFamily="49" charset="0"/>
                <a:cs typeface="Courier New" panose="02070309020205020404" pitchFamily="49" charset="0"/>
              </a:rPr>
              <a:t>	total: 39.432648 s</a:t>
            </a:r>
          </a:p>
        </p:txBody>
      </p:sp>
      <p:sp>
        <p:nvSpPr>
          <p:cNvPr id="16" name="Rectangle: Single Corner Snipped 15">
            <a:extLst>
              <a:ext uri="{FF2B5EF4-FFF2-40B4-BE49-F238E27FC236}">
                <a16:creationId xmlns:a16="http://schemas.microsoft.com/office/drawing/2014/main" id="{4B6356A8-7732-422B-BC6C-008D2665C4B4}"/>
              </a:ext>
            </a:extLst>
          </p:cNvPr>
          <p:cNvSpPr/>
          <p:nvPr/>
        </p:nvSpPr>
        <p:spPr>
          <a:xfrm>
            <a:off x="5586883" y="1676102"/>
            <a:ext cx="1972157" cy="339725"/>
          </a:xfrm>
          <a:prstGeom prst="snip1Rect">
            <a:avLst/>
          </a:prstGeom>
          <a:solidFill>
            <a:schemeClr val="tx2"/>
          </a:solidFill>
          <a:ln w="38100">
            <a:solidFill>
              <a:srgbClr val="0C4E9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Terminal Window</a:t>
            </a:r>
          </a:p>
        </p:txBody>
      </p:sp>
    </p:spTree>
    <p:extLst>
      <p:ext uri="{BB962C8B-B14F-4D97-AF65-F5344CB8AC3E}">
        <p14:creationId xmlns:p14="http://schemas.microsoft.com/office/powerpoint/2010/main" val="2147231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500"/>
                                        <p:tgtEl>
                                          <p:spTgt spid="11"/>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500"/>
                                        <p:tgtEl>
                                          <p:spTgt spid="12"/>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3" grpId="0" animBg="1"/>
      <p:bldP spid="12" grpId="0" animBg="1"/>
      <p:bldP spid="13" grpId="0" animBg="1"/>
      <p:bldP spid="15" grpId="0" animBg="1"/>
      <p:bldP spid="1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97DF3583-95B5-41E7-846B-58FB199BC917}"/>
              </a:ext>
            </a:extLst>
          </p:cNvPr>
          <p:cNvSpPr/>
          <p:nvPr/>
        </p:nvSpPr>
        <p:spPr>
          <a:xfrm>
            <a:off x="763674" y="2015827"/>
            <a:ext cx="4190163" cy="667084"/>
          </a:xfrm>
          <a:prstGeom prst="rect">
            <a:avLst/>
          </a:prstGeom>
          <a:noFill/>
          <a:ln w="38100">
            <a:solidFill>
              <a:srgbClr val="0C4E9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Obtain detailed information about how the code ran.</a:t>
            </a:r>
          </a:p>
        </p:txBody>
      </p:sp>
      <p:sp>
        <p:nvSpPr>
          <p:cNvPr id="2" name="Title 1">
            <a:extLst>
              <a:ext uri="{FF2B5EF4-FFF2-40B4-BE49-F238E27FC236}">
                <a16:creationId xmlns:a16="http://schemas.microsoft.com/office/drawing/2014/main" id="{350754F4-E575-4F41-8825-D61EC1B3C992}"/>
              </a:ext>
            </a:extLst>
          </p:cNvPr>
          <p:cNvSpPr>
            <a:spLocks noGrp="1"/>
          </p:cNvSpPr>
          <p:nvPr>
            <p:ph type="title"/>
          </p:nvPr>
        </p:nvSpPr>
        <p:spPr/>
        <p:txBody>
          <a:bodyPr/>
          <a:lstStyle/>
          <a:p>
            <a:r>
              <a:rPr lang="en-US" dirty="0"/>
              <a:t>Profiling sequential code</a:t>
            </a:r>
          </a:p>
        </p:txBody>
      </p:sp>
      <p:sp>
        <p:nvSpPr>
          <p:cNvPr id="3" name="Rectangle: Rounded Corners 2">
            <a:extLst>
              <a:ext uri="{FF2B5EF4-FFF2-40B4-BE49-F238E27FC236}">
                <a16:creationId xmlns:a16="http://schemas.microsoft.com/office/drawing/2014/main" id="{7BD18E10-E116-4D29-8F37-01FE85E3D1B0}"/>
              </a:ext>
            </a:extLst>
          </p:cNvPr>
          <p:cNvSpPr/>
          <p:nvPr/>
        </p:nvSpPr>
        <p:spPr>
          <a:xfrm>
            <a:off x="1445579" y="1453118"/>
            <a:ext cx="2826352" cy="612949"/>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Step 2: Profile Your Code</a:t>
            </a:r>
          </a:p>
        </p:txBody>
      </p:sp>
      <p:sp>
        <p:nvSpPr>
          <p:cNvPr id="9" name="Rectangle 8">
            <a:extLst>
              <a:ext uri="{FF2B5EF4-FFF2-40B4-BE49-F238E27FC236}">
                <a16:creationId xmlns:a16="http://schemas.microsoft.com/office/drawing/2014/main" id="{EDAECEC0-2958-4241-BA92-E30064F53536}"/>
              </a:ext>
            </a:extLst>
          </p:cNvPr>
          <p:cNvSpPr/>
          <p:nvPr/>
        </p:nvSpPr>
        <p:spPr>
          <a:xfrm>
            <a:off x="763673" y="2825838"/>
            <a:ext cx="4190163" cy="1746161"/>
          </a:xfrm>
          <a:prstGeom prst="rect">
            <a:avLst/>
          </a:prstGeom>
          <a:noFill/>
          <a:ln w="38100">
            <a:solidFill>
              <a:srgbClr val="0C4E9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bg1"/>
                </a:solidFill>
              </a:rPr>
              <a:t>This can include information such as:</a:t>
            </a:r>
          </a:p>
          <a:p>
            <a:pPr marL="285750" indent="-285750">
              <a:buFont typeface="Wingdings" panose="05000000000000000000" pitchFamily="2" charset="2"/>
              <a:buChar char="§"/>
            </a:pPr>
            <a:r>
              <a:rPr lang="en-US" dirty="0">
                <a:solidFill>
                  <a:schemeClr val="bg1"/>
                </a:solidFill>
              </a:rPr>
              <a:t>Total runtime</a:t>
            </a:r>
          </a:p>
          <a:p>
            <a:pPr marL="285750" indent="-285750">
              <a:buFont typeface="Wingdings" panose="05000000000000000000" pitchFamily="2" charset="2"/>
              <a:buChar char="§"/>
            </a:pPr>
            <a:r>
              <a:rPr lang="en-US" dirty="0">
                <a:solidFill>
                  <a:schemeClr val="bg1"/>
                </a:solidFill>
              </a:rPr>
              <a:t>Runtime of individual routines</a:t>
            </a:r>
          </a:p>
          <a:p>
            <a:pPr marL="285750" indent="-285750">
              <a:buFont typeface="Wingdings" panose="05000000000000000000" pitchFamily="2" charset="2"/>
              <a:buChar char="§"/>
            </a:pPr>
            <a:r>
              <a:rPr lang="en-US" dirty="0">
                <a:solidFill>
                  <a:schemeClr val="bg1"/>
                </a:solidFill>
              </a:rPr>
              <a:t>Hardware counters</a:t>
            </a:r>
          </a:p>
        </p:txBody>
      </p:sp>
      <p:sp>
        <p:nvSpPr>
          <p:cNvPr id="10" name="Rectangle 9">
            <a:extLst>
              <a:ext uri="{FF2B5EF4-FFF2-40B4-BE49-F238E27FC236}">
                <a16:creationId xmlns:a16="http://schemas.microsoft.com/office/drawing/2014/main" id="{2F246927-DE90-4E5D-882E-085DD47D8B36}"/>
              </a:ext>
            </a:extLst>
          </p:cNvPr>
          <p:cNvSpPr/>
          <p:nvPr/>
        </p:nvSpPr>
        <p:spPr>
          <a:xfrm>
            <a:off x="763672" y="4704878"/>
            <a:ext cx="4190163" cy="962391"/>
          </a:xfrm>
          <a:prstGeom prst="rect">
            <a:avLst/>
          </a:prstGeom>
          <a:noFill/>
          <a:ln w="38100">
            <a:solidFill>
              <a:srgbClr val="0C4E9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Identify the portions of code that took the longest to run. We want to focus on these “hotspots” when parallelizing.</a:t>
            </a:r>
          </a:p>
        </p:txBody>
      </p:sp>
      <p:sp>
        <p:nvSpPr>
          <p:cNvPr id="4" name="Rectangle: Rounded Corners 3">
            <a:extLst>
              <a:ext uri="{FF2B5EF4-FFF2-40B4-BE49-F238E27FC236}">
                <a16:creationId xmlns:a16="http://schemas.microsoft.com/office/drawing/2014/main" id="{D77CE14B-38B1-4988-BD61-56CC28CEE807}"/>
              </a:ext>
            </a:extLst>
          </p:cNvPr>
          <p:cNvSpPr/>
          <p:nvPr/>
        </p:nvSpPr>
        <p:spPr>
          <a:xfrm>
            <a:off x="5777802" y="1537398"/>
            <a:ext cx="4675093" cy="4129871"/>
          </a:xfrm>
          <a:prstGeom prst="roundRect">
            <a:avLst>
              <a:gd name="adj" fmla="val 2798"/>
            </a:avLst>
          </a:prstGeom>
          <a:noFill/>
          <a:ln w="38100">
            <a:solidFill>
              <a:srgbClr val="0C4E9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Top Corners Snipped 4">
            <a:extLst>
              <a:ext uri="{FF2B5EF4-FFF2-40B4-BE49-F238E27FC236}">
                <a16:creationId xmlns:a16="http://schemas.microsoft.com/office/drawing/2014/main" id="{0ECD13B9-5D9F-48D1-99A7-08DD9081CA85}"/>
              </a:ext>
            </a:extLst>
          </p:cNvPr>
          <p:cNvSpPr/>
          <p:nvPr/>
        </p:nvSpPr>
        <p:spPr>
          <a:xfrm>
            <a:off x="5777801" y="1537398"/>
            <a:ext cx="4675093" cy="612949"/>
          </a:xfrm>
          <a:prstGeom prst="snip2SameRect">
            <a:avLst>
              <a:gd name="adj1" fmla="val 12782"/>
              <a:gd name="adj2" fmla="val 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Sample Code: Conjugate Gradient</a:t>
            </a:r>
          </a:p>
        </p:txBody>
      </p:sp>
      <p:sp>
        <p:nvSpPr>
          <p:cNvPr id="6" name="TextBox 5">
            <a:extLst>
              <a:ext uri="{FF2B5EF4-FFF2-40B4-BE49-F238E27FC236}">
                <a16:creationId xmlns:a16="http://schemas.microsoft.com/office/drawing/2014/main" id="{B9CC81A9-C218-4FAE-810B-196DF17AF7E5}"/>
              </a:ext>
            </a:extLst>
          </p:cNvPr>
          <p:cNvSpPr txBox="1"/>
          <p:nvPr/>
        </p:nvSpPr>
        <p:spPr>
          <a:xfrm>
            <a:off x="6503335" y="2341279"/>
            <a:ext cx="3224024"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dirty="0">
                <a:solidFill>
                  <a:schemeClr val="bg1"/>
                </a:solidFill>
              </a:rPr>
              <a:t>Total Runtime: 22.38 seconds</a:t>
            </a:r>
          </a:p>
        </p:txBody>
      </p:sp>
      <p:graphicFrame>
        <p:nvGraphicFramePr>
          <p:cNvPr id="14" name="Chart 13">
            <a:extLst>
              <a:ext uri="{FF2B5EF4-FFF2-40B4-BE49-F238E27FC236}">
                <a16:creationId xmlns:a16="http://schemas.microsoft.com/office/drawing/2014/main" id="{60EDA860-AA8A-4A3B-9050-40B6BAF9D458}"/>
              </a:ext>
            </a:extLst>
          </p:cNvPr>
          <p:cNvGraphicFramePr/>
          <p:nvPr>
            <p:extLst>
              <p:ext uri="{D42A27DB-BD31-4B8C-83A1-F6EECF244321}">
                <p14:modId xmlns:p14="http://schemas.microsoft.com/office/powerpoint/2010/main" val="4180671830"/>
              </p:ext>
            </p:extLst>
          </p:nvPr>
        </p:nvGraphicFramePr>
        <p:xfrm>
          <a:off x="5416060" y="2435588"/>
          <a:ext cx="5195000" cy="3231681"/>
        </p:xfrm>
        <a:graphic>
          <a:graphicData uri="http://schemas.openxmlformats.org/drawingml/2006/chart">
            <c:chart xmlns:c="http://schemas.openxmlformats.org/drawingml/2006/chart" xmlns:r="http://schemas.openxmlformats.org/officeDocument/2006/relationships" r:id="rId3"/>
          </a:graphicData>
        </a:graphic>
      </p:graphicFrame>
      <p:cxnSp>
        <p:nvCxnSpPr>
          <p:cNvPr id="8" name="Straight Arrow Connector 7">
            <a:extLst>
              <a:ext uri="{FF2B5EF4-FFF2-40B4-BE49-F238E27FC236}">
                <a16:creationId xmlns:a16="http://schemas.microsoft.com/office/drawing/2014/main" id="{3346FD07-17F0-4611-AB0F-802ABA71D0B5}"/>
              </a:ext>
            </a:extLst>
          </p:cNvPr>
          <p:cNvCxnSpPr/>
          <p:nvPr/>
        </p:nvCxnSpPr>
        <p:spPr>
          <a:xfrm flipH="1">
            <a:off x="9005977" y="5011947"/>
            <a:ext cx="1293963"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9D3D834F-29FE-4659-9BA2-0296E5E9A2FE}"/>
              </a:ext>
            </a:extLst>
          </p:cNvPr>
          <p:cNvSpPr txBox="1"/>
          <p:nvPr/>
        </p:nvSpPr>
        <p:spPr>
          <a:xfrm>
            <a:off x="9053187" y="4421016"/>
            <a:ext cx="1399707" cy="5909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1200" dirty="0">
                <a:solidFill>
                  <a:schemeClr val="bg1"/>
                </a:solidFill>
              </a:rPr>
              <a:t>The “</a:t>
            </a:r>
            <a:r>
              <a:rPr lang="en-US" sz="1200" dirty="0" err="1">
                <a:solidFill>
                  <a:schemeClr val="bg1"/>
                </a:solidFill>
              </a:rPr>
              <a:t>matvec</a:t>
            </a:r>
            <a:r>
              <a:rPr lang="en-US" sz="1200" dirty="0">
                <a:solidFill>
                  <a:schemeClr val="bg1"/>
                </a:solidFill>
              </a:rPr>
              <a:t>” function is our dominate hotspot</a:t>
            </a:r>
          </a:p>
        </p:txBody>
      </p:sp>
    </p:spTree>
    <p:extLst>
      <p:ext uri="{BB962C8B-B14F-4D97-AF65-F5344CB8AC3E}">
        <p14:creationId xmlns:p14="http://schemas.microsoft.com/office/powerpoint/2010/main" val="2070058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500"/>
                                        <p:tgtEl>
                                          <p:spTgt spid="4"/>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fade">
                                      <p:cBhvr>
                                        <p:cTn id="30" dur="500"/>
                                        <p:tgtEl>
                                          <p:spTgt spid="5"/>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6"/>
                                        </p:tgtEl>
                                        <p:attrNameLst>
                                          <p:attrName>style.visibility</p:attrName>
                                        </p:attrNameLst>
                                      </p:cBhvr>
                                      <p:to>
                                        <p:strVal val="visible"/>
                                      </p:to>
                                    </p:set>
                                    <p:animEffect transition="in" filter="fade">
                                      <p:cBhvr>
                                        <p:cTn id="33" dur="500"/>
                                        <p:tgtEl>
                                          <p:spTgt spid="6"/>
                                        </p:tgtEl>
                                      </p:cBhvr>
                                    </p:animEffect>
                                  </p:childTnLst>
                                </p:cTn>
                              </p:par>
                              <p:par>
                                <p:cTn id="34" presetID="10" presetClass="entr" presetSubtype="0" fill="hold" nodeType="withEffect">
                                  <p:stCondLst>
                                    <p:cond delay="0"/>
                                  </p:stCondLst>
                                  <p:childTnLst>
                                    <p:set>
                                      <p:cBhvr>
                                        <p:cTn id="35" dur="1" fill="hold">
                                          <p:stCondLst>
                                            <p:cond delay="0"/>
                                          </p:stCondLst>
                                        </p:cTn>
                                        <p:tgtEl>
                                          <p:spTgt spid="8"/>
                                        </p:tgtEl>
                                        <p:attrNameLst>
                                          <p:attrName>style.visibility</p:attrName>
                                        </p:attrNameLst>
                                      </p:cBhvr>
                                      <p:to>
                                        <p:strVal val="visible"/>
                                      </p:to>
                                    </p:set>
                                    <p:animEffect transition="in" filter="fade">
                                      <p:cBhvr>
                                        <p:cTn id="36" dur="500"/>
                                        <p:tgtEl>
                                          <p:spTgt spid="8"/>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fade">
                                      <p:cBhvr>
                                        <p:cTn id="39" dur="500"/>
                                        <p:tgtEl>
                                          <p:spTgt spid="12"/>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fade">
                                      <p:cBhvr>
                                        <p:cTn id="4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3" grpId="0" animBg="1"/>
      <p:bldP spid="9" grpId="0" animBg="1"/>
      <p:bldP spid="10" grpId="0" animBg="1"/>
      <p:bldP spid="4" grpId="0" animBg="1"/>
      <p:bldP spid="5" grpId="0" animBg="1"/>
      <p:bldP spid="6" grpId="0"/>
      <p:bldGraphic spid="14" grpId="0">
        <p:bldAsOne/>
      </p:bldGraphic>
      <p:bldP spid="1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Profiling with NSIGHT SYSTEM</a:t>
            </a:r>
            <a:br>
              <a:rPr lang="en-US" dirty="0"/>
            </a:br>
            <a:r>
              <a:rPr lang="en-US" dirty="0"/>
              <a:t>and NVTX</a:t>
            </a:r>
          </a:p>
        </p:txBody>
      </p:sp>
    </p:spTree>
    <p:extLst>
      <p:ext uri="{BB962C8B-B14F-4D97-AF65-F5344CB8AC3E}">
        <p14:creationId xmlns:p14="http://schemas.microsoft.com/office/powerpoint/2010/main" val="34838823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EDAD8C-2193-4D29-BE94-56C1F119A4EA}"/>
              </a:ext>
            </a:extLst>
          </p:cNvPr>
          <p:cNvSpPr>
            <a:spLocks noGrp="1"/>
          </p:cNvSpPr>
          <p:nvPr>
            <p:ph type="title"/>
          </p:nvPr>
        </p:nvSpPr>
        <p:spPr/>
        <p:txBody>
          <a:bodyPr/>
          <a:lstStyle/>
          <a:p>
            <a:r>
              <a:rPr lang="en-GB" dirty="0"/>
              <a:t>Profiling Sequential code</a:t>
            </a:r>
          </a:p>
        </p:txBody>
      </p:sp>
      <p:sp>
        <p:nvSpPr>
          <p:cNvPr id="5" name="Content Placeholder 4">
            <a:extLst>
              <a:ext uri="{FF2B5EF4-FFF2-40B4-BE49-F238E27FC236}">
                <a16:creationId xmlns:a16="http://schemas.microsoft.com/office/drawing/2014/main" id="{E27B3A96-0439-4B16-8C4F-02646955065C}"/>
              </a:ext>
            </a:extLst>
          </p:cNvPr>
          <p:cNvSpPr>
            <a:spLocks noGrp="1"/>
          </p:cNvSpPr>
          <p:nvPr>
            <p:ph idx="1"/>
          </p:nvPr>
        </p:nvSpPr>
        <p:spPr/>
        <p:txBody>
          <a:bodyPr/>
          <a:lstStyle/>
          <a:p>
            <a:pPr marL="0" indent="0">
              <a:buNone/>
            </a:pPr>
            <a:r>
              <a:rPr lang="en-GB" sz="1800" dirty="0"/>
              <a:t>NVIDIA </a:t>
            </a:r>
            <a:r>
              <a:rPr lang="en-GB" sz="1800" dirty="0" err="1"/>
              <a:t>Nsight</a:t>
            </a:r>
            <a:r>
              <a:rPr lang="en-GB" sz="1800" dirty="0"/>
              <a:t> Systems CLI provides </a:t>
            </a:r>
          </a:p>
          <a:p>
            <a:pPr lvl="3"/>
            <a:r>
              <a:rPr lang="en-GB" dirty="0">
                <a:solidFill>
                  <a:schemeClr val="bg1"/>
                </a:solidFill>
              </a:rPr>
              <a:t>Simple interface to collect data</a:t>
            </a:r>
          </a:p>
          <a:p>
            <a:pPr lvl="3"/>
            <a:r>
              <a:rPr lang="en-GB" dirty="0">
                <a:solidFill>
                  <a:schemeClr val="bg1"/>
                </a:solidFill>
              </a:rPr>
              <a:t>Can be copied to any system and analysed later</a:t>
            </a:r>
          </a:p>
          <a:p>
            <a:pPr lvl="3"/>
            <a:r>
              <a:rPr lang="en-GB" dirty="0">
                <a:solidFill>
                  <a:schemeClr val="bg1"/>
                </a:solidFill>
              </a:rPr>
              <a:t>Profiles both serial and parallel code</a:t>
            </a:r>
          </a:p>
          <a:p>
            <a:pPr lvl="3"/>
            <a:r>
              <a:rPr lang="en-GB" dirty="0">
                <a:solidFill>
                  <a:schemeClr val="bg1"/>
                </a:solidFill>
              </a:rPr>
              <a:t>For more info enter </a:t>
            </a:r>
            <a:r>
              <a:rPr lang="en-GB" dirty="0" err="1">
                <a:solidFill>
                  <a:schemeClr val="bg1"/>
                </a:solidFill>
                <a:latin typeface="Consolas" panose="020B0609020204030204" pitchFamily="49" charset="0"/>
              </a:rPr>
              <a:t>nsys</a:t>
            </a:r>
            <a:r>
              <a:rPr lang="en-GB" dirty="0">
                <a:solidFill>
                  <a:schemeClr val="bg1"/>
                </a:solidFill>
                <a:latin typeface="Consolas" panose="020B0609020204030204" pitchFamily="49" charset="0"/>
              </a:rPr>
              <a:t> --help </a:t>
            </a:r>
            <a:r>
              <a:rPr lang="en-GB" dirty="0">
                <a:solidFill>
                  <a:schemeClr val="bg1"/>
                </a:solidFill>
              </a:rPr>
              <a:t>on the terminal</a:t>
            </a:r>
          </a:p>
          <a:p>
            <a:pPr marL="1546225" lvl="3" indent="0">
              <a:buNone/>
            </a:pPr>
            <a:endParaRPr lang="en-GB" dirty="0">
              <a:solidFill>
                <a:schemeClr val="bg1"/>
              </a:solidFill>
            </a:endParaRPr>
          </a:p>
          <a:p>
            <a:pPr marL="0" lvl="2" indent="0">
              <a:buNone/>
            </a:pPr>
            <a:r>
              <a:rPr lang="en-GB" sz="1800" dirty="0"/>
              <a:t>To profile a serial application with NVIDIA </a:t>
            </a:r>
            <a:r>
              <a:rPr lang="en-GB" sz="1800" dirty="0" err="1"/>
              <a:t>Nsight</a:t>
            </a:r>
            <a:r>
              <a:rPr lang="en-GB" sz="1800" dirty="0"/>
              <a:t> Systems, we use NVIDIA Tools Extension (NVTX) API functions in addition to collecting </a:t>
            </a:r>
            <a:r>
              <a:rPr lang="en-GB" sz="1800" dirty="0" err="1"/>
              <a:t>backtraces</a:t>
            </a:r>
            <a:r>
              <a:rPr lang="en-GB" sz="1800" dirty="0"/>
              <a:t> while sampling.</a:t>
            </a:r>
          </a:p>
        </p:txBody>
      </p:sp>
      <p:sp>
        <p:nvSpPr>
          <p:cNvPr id="6" name="Text Placeholder 5">
            <a:extLst>
              <a:ext uri="{FF2B5EF4-FFF2-40B4-BE49-F238E27FC236}">
                <a16:creationId xmlns:a16="http://schemas.microsoft.com/office/drawing/2014/main" id="{8573E054-2429-4D48-A5A4-92A72D62FF32}"/>
              </a:ext>
            </a:extLst>
          </p:cNvPr>
          <p:cNvSpPr>
            <a:spLocks noGrp="1"/>
          </p:cNvSpPr>
          <p:nvPr>
            <p:ph type="body" sz="quarter" idx="10"/>
          </p:nvPr>
        </p:nvSpPr>
        <p:spPr/>
        <p:txBody>
          <a:bodyPr/>
          <a:lstStyle/>
          <a:p>
            <a:r>
              <a:rPr lang="en-GB" dirty="0"/>
              <a:t>Using Command Line Interface (CLI)</a:t>
            </a:r>
          </a:p>
        </p:txBody>
      </p:sp>
    </p:spTree>
    <p:extLst>
      <p:ext uri="{BB962C8B-B14F-4D97-AF65-F5344CB8AC3E}">
        <p14:creationId xmlns:p14="http://schemas.microsoft.com/office/powerpoint/2010/main" val="3998159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EDAD8C-2193-4D29-BE94-56C1F119A4EA}"/>
              </a:ext>
            </a:extLst>
          </p:cNvPr>
          <p:cNvSpPr>
            <a:spLocks noGrp="1"/>
          </p:cNvSpPr>
          <p:nvPr>
            <p:ph type="title"/>
          </p:nvPr>
        </p:nvSpPr>
        <p:spPr/>
        <p:txBody>
          <a:bodyPr/>
          <a:lstStyle/>
          <a:p>
            <a:r>
              <a:rPr lang="en-GB" dirty="0"/>
              <a:t>Profiling Sequential code</a:t>
            </a:r>
          </a:p>
        </p:txBody>
      </p:sp>
      <p:sp>
        <p:nvSpPr>
          <p:cNvPr id="5" name="Content Placeholder 4">
            <a:extLst>
              <a:ext uri="{FF2B5EF4-FFF2-40B4-BE49-F238E27FC236}">
                <a16:creationId xmlns:a16="http://schemas.microsoft.com/office/drawing/2014/main" id="{E27B3A96-0439-4B16-8C4F-02646955065C}"/>
              </a:ext>
            </a:extLst>
          </p:cNvPr>
          <p:cNvSpPr>
            <a:spLocks noGrp="1"/>
          </p:cNvSpPr>
          <p:nvPr>
            <p:ph idx="1"/>
          </p:nvPr>
        </p:nvSpPr>
        <p:spPr/>
        <p:txBody>
          <a:bodyPr/>
          <a:lstStyle/>
          <a:p>
            <a:pPr marL="0" lvl="2" indent="0">
              <a:buNone/>
            </a:pPr>
            <a:r>
              <a:rPr lang="en-GB" b="1" dirty="0"/>
              <a:t>What is it? </a:t>
            </a:r>
          </a:p>
          <a:p>
            <a:pPr lvl="3"/>
            <a:r>
              <a:rPr lang="en-GB" sz="1600" dirty="0">
                <a:solidFill>
                  <a:schemeClr val="bg1"/>
                </a:solidFill>
              </a:rPr>
              <a:t>A C-based Application Programming Interface (API) for annotating events</a:t>
            </a:r>
          </a:p>
          <a:p>
            <a:pPr lvl="3"/>
            <a:r>
              <a:rPr lang="en-GB" sz="1600" dirty="0">
                <a:solidFill>
                  <a:schemeClr val="bg1"/>
                </a:solidFill>
              </a:rPr>
              <a:t>Can be easily integrated to the application</a:t>
            </a:r>
          </a:p>
          <a:p>
            <a:pPr lvl="3"/>
            <a:r>
              <a:rPr lang="en-GB" sz="1600" dirty="0">
                <a:solidFill>
                  <a:schemeClr val="bg1"/>
                </a:solidFill>
              </a:rPr>
              <a:t>Can be used with NVIDIA </a:t>
            </a:r>
            <a:r>
              <a:rPr lang="en-GB" sz="1600" dirty="0" err="1">
                <a:solidFill>
                  <a:schemeClr val="bg1"/>
                </a:solidFill>
              </a:rPr>
              <a:t>Nsight</a:t>
            </a:r>
            <a:r>
              <a:rPr lang="en-GB" sz="1600" dirty="0">
                <a:solidFill>
                  <a:schemeClr val="bg1"/>
                </a:solidFill>
              </a:rPr>
              <a:t> Systems</a:t>
            </a:r>
          </a:p>
          <a:p>
            <a:pPr marL="0" lvl="2" indent="0">
              <a:buNone/>
            </a:pPr>
            <a:r>
              <a:rPr lang="en-GB" b="1" dirty="0"/>
              <a:t>Why? </a:t>
            </a:r>
          </a:p>
          <a:p>
            <a:pPr lvl="3"/>
            <a:r>
              <a:rPr lang="en-GB" sz="1600" dirty="0">
                <a:solidFill>
                  <a:schemeClr val="bg1"/>
                </a:solidFill>
              </a:rPr>
              <a:t>Allows manual instrumentation of the application</a:t>
            </a:r>
          </a:p>
          <a:p>
            <a:pPr lvl="3"/>
            <a:r>
              <a:rPr lang="en-GB" sz="1600" dirty="0">
                <a:solidFill>
                  <a:schemeClr val="bg1"/>
                </a:solidFill>
              </a:rPr>
              <a:t>Allows additional information for profiling (</a:t>
            </a:r>
            <a:r>
              <a:rPr lang="en-GB" sz="1600" dirty="0" err="1">
                <a:solidFill>
                  <a:schemeClr val="bg1"/>
                </a:solidFill>
              </a:rPr>
              <a:t>e.g</a:t>
            </a:r>
            <a:r>
              <a:rPr lang="en-GB" sz="1600" dirty="0">
                <a:solidFill>
                  <a:schemeClr val="bg1"/>
                </a:solidFill>
              </a:rPr>
              <a:t>: tracing of CPU events and time ranges)</a:t>
            </a:r>
          </a:p>
          <a:p>
            <a:pPr marL="0" lvl="2" indent="0">
              <a:buNone/>
            </a:pPr>
            <a:r>
              <a:rPr lang="en-GB" b="1" dirty="0"/>
              <a:t>How?</a:t>
            </a:r>
          </a:p>
          <a:p>
            <a:pPr lvl="3"/>
            <a:r>
              <a:rPr lang="en-GB" sz="1600" dirty="0">
                <a:solidFill>
                  <a:schemeClr val="bg1"/>
                </a:solidFill>
              </a:rPr>
              <a:t>Import the header only C library  </a:t>
            </a:r>
            <a:r>
              <a:rPr lang="en-GB" sz="1600" dirty="0" err="1">
                <a:solidFill>
                  <a:schemeClr val="bg1"/>
                </a:solidFill>
                <a:latin typeface="Consolas" panose="020B0609020204030204" pitchFamily="49" charset="0"/>
              </a:rPr>
              <a:t>nvToolsExt.h</a:t>
            </a:r>
            <a:endParaRPr lang="en-GB" sz="1600" dirty="0">
              <a:solidFill>
                <a:schemeClr val="bg1"/>
              </a:solidFill>
              <a:latin typeface="Consolas" panose="020B0609020204030204" pitchFamily="49" charset="0"/>
            </a:endParaRPr>
          </a:p>
          <a:p>
            <a:pPr lvl="3"/>
            <a:r>
              <a:rPr lang="en-GB" sz="1600" dirty="0">
                <a:solidFill>
                  <a:schemeClr val="bg1"/>
                </a:solidFill>
              </a:rPr>
              <a:t>Wrap the code region or a specific function with </a:t>
            </a:r>
            <a:r>
              <a:rPr lang="en-GB" sz="1600" dirty="0" err="1">
                <a:solidFill>
                  <a:schemeClr val="bg1"/>
                </a:solidFill>
                <a:latin typeface="Consolas" panose="020B0609020204030204" pitchFamily="49" charset="0"/>
              </a:rPr>
              <a:t>nvtxRangePush</a:t>
            </a:r>
            <a:r>
              <a:rPr lang="en-GB" sz="1600" dirty="0">
                <a:solidFill>
                  <a:schemeClr val="bg1"/>
                </a:solidFill>
                <a:latin typeface="Consolas" panose="020B0609020204030204" pitchFamily="49" charset="0"/>
              </a:rPr>
              <a:t>() </a:t>
            </a:r>
            <a:r>
              <a:rPr lang="en-GB" sz="1600" dirty="0">
                <a:solidFill>
                  <a:schemeClr val="bg1"/>
                </a:solidFill>
              </a:rPr>
              <a:t>and </a:t>
            </a:r>
            <a:r>
              <a:rPr lang="en-GB" sz="1600" dirty="0" err="1">
                <a:solidFill>
                  <a:schemeClr val="bg1"/>
                </a:solidFill>
                <a:latin typeface="Consolas" panose="020B0609020204030204" pitchFamily="49" charset="0"/>
              </a:rPr>
              <a:t>nvtxRangPop</a:t>
            </a:r>
            <a:r>
              <a:rPr lang="en-GB" sz="1600" dirty="0">
                <a:solidFill>
                  <a:schemeClr val="bg1"/>
                </a:solidFill>
                <a:latin typeface="Consolas" panose="020B0609020204030204" pitchFamily="49" charset="0"/>
              </a:rPr>
              <a:t>()</a:t>
            </a:r>
            <a:endParaRPr lang="en-GB" dirty="0">
              <a:latin typeface="Consolas" panose="020B0609020204030204" pitchFamily="49" charset="0"/>
            </a:endParaRPr>
          </a:p>
        </p:txBody>
      </p:sp>
      <p:sp>
        <p:nvSpPr>
          <p:cNvPr id="6" name="Text Placeholder 5">
            <a:extLst>
              <a:ext uri="{FF2B5EF4-FFF2-40B4-BE49-F238E27FC236}">
                <a16:creationId xmlns:a16="http://schemas.microsoft.com/office/drawing/2014/main" id="{8573E054-2429-4D48-A5A4-92A72D62FF32}"/>
              </a:ext>
            </a:extLst>
          </p:cNvPr>
          <p:cNvSpPr>
            <a:spLocks noGrp="1"/>
          </p:cNvSpPr>
          <p:nvPr>
            <p:ph type="body" sz="quarter" idx="10"/>
          </p:nvPr>
        </p:nvSpPr>
        <p:spPr/>
        <p:txBody>
          <a:bodyPr/>
          <a:lstStyle/>
          <a:p>
            <a:r>
              <a:rPr lang="en-GB" dirty="0"/>
              <a:t>NVIDIA Tools Extension API (NVTX) library</a:t>
            </a:r>
          </a:p>
        </p:txBody>
      </p:sp>
    </p:spTree>
    <p:extLst>
      <p:ext uri="{BB962C8B-B14F-4D97-AF65-F5344CB8AC3E}">
        <p14:creationId xmlns:p14="http://schemas.microsoft.com/office/powerpoint/2010/main" val="2446859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omputer screen&#10;&#10;Description automatically generated">
            <a:extLst>
              <a:ext uri="{FF2B5EF4-FFF2-40B4-BE49-F238E27FC236}">
                <a16:creationId xmlns:a16="http://schemas.microsoft.com/office/drawing/2014/main" id="{219BAC8D-595A-4DB9-AC26-A1DC7DF12944}"/>
              </a:ext>
            </a:extLst>
          </p:cNvPr>
          <p:cNvPicPr>
            <a:picLocks noChangeAspect="1"/>
          </p:cNvPicPr>
          <p:nvPr/>
        </p:nvPicPr>
        <p:blipFill>
          <a:blip r:embed="rId3"/>
          <a:stretch>
            <a:fillRect/>
          </a:stretch>
        </p:blipFill>
        <p:spPr>
          <a:xfrm>
            <a:off x="3436861" y="2025796"/>
            <a:ext cx="7490339" cy="2576564"/>
          </a:xfrm>
          <a:prstGeom prst="rect">
            <a:avLst/>
          </a:prstGeom>
        </p:spPr>
      </p:pic>
      <p:sp>
        <p:nvSpPr>
          <p:cNvPr id="3" name="Content Placeholder 2">
            <a:extLst>
              <a:ext uri="{FF2B5EF4-FFF2-40B4-BE49-F238E27FC236}">
                <a16:creationId xmlns:a16="http://schemas.microsoft.com/office/drawing/2014/main" id="{BA492EAA-4768-4190-826B-1B2E15FD5729}"/>
              </a:ext>
            </a:extLst>
          </p:cNvPr>
          <p:cNvSpPr>
            <a:spLocks noGrp="1"/>
          </p:cNvSpPr>
          <p:nvPr>
            <p:ph idx="1"/>
          </p:nvPr>
        </p:nvSpPr>
        <p:spPr>
          <a:xfrm>
            <a:off x="436740" y="416767"/>
            <a:ext cx="9948672" cy="5405193"/>
          </a:xfrm>
        </p:spPr>
        <p:txBody>
          <a:bodyPr/>
          <a:lstStyle/>
          <a:p>
            <a:pPr marL="0" indent="0">
              <a:lnSpc>
                <a:spcPct val="100000"/>
              </a:lnSpc>
              <a:spcBef>
                <a:spcPts val="0"/>
              </a:spcBef>
              <a:spcAft>
                <a:spcPts val="0"/>
              </a:spcAft>
              <a:buNone/>
            </a:pPr>
            <a:r>
              <a:rPr lang="en-GB" sz="600" dirty="0">
                <a:latin typeface="Consolas" panose="020B0609020204030204" pitchFamily="49" charset="0"/>
              </a:rPr>
              <a:t>#include &lt;</a:t>
            </a:r>
            <a:r>
              <a:rPr lang="en-GB" sz="600" dirty="0" err="1">
                <a:latin typeface="Consolas" panose="020B0609020204030204" pitchFamily="49" charset="0"/>
              </a:rPr>
              <a:t>string.h</a:t>
            </a:r>
            <a:r>
              <a:rPr lang="en-GB" sz="600" dirty="0">
                <a:latin typeface="Consolas" panose="020B0609020204030204" pitchFamily="49" charset="0"/>
              </a:rPr>
              <a:t>&gt;</a:t>
            </a:r>
          </a:p>
          <a:p>
            <a:pPr marL="0" indent="0">
              <a:lnSpc>
                <a:spcPct val="100000"/>
              </a:lnSpc>
              <a:spcBef>
                <a:spcPts val="0"/>
              </a:spcBef>
              <a:spcAft>
                <a:spcPts val="0"/>
              </a:spcAft>
              <a:buNone/>
            </a:pPr>
            <a:r>
              <a:rPr lang="en-GB" sz="600" dirty="0">
                <a:latin typeface="Consolas" panose="020B0609020204030204" pitchFamily="49" charset="0"/>
              </a:rPr>
              <a:t>#include &lt;</a:t>
            </a:r>
            <a:r>
              <a:rPr lang="en-GB" sz="600" dirty="0" err="1">
                <a:latin typeface="Consolas" panose="020B0609020204030204" pitchFamily="49" charset="0"/>
              </a:rPr>
              <a:t>stdio.h</a:t>
            </a:r>
            <a:r>
              <a:rPr lang="en-GB" sz="600" dirty="0">
                <a:latin typeface="Consolas" panose="020B0609020204030204" pitchFamily="49" charset="0"/>
              </a:rPr>
              <a:t>&gt;</a:t>
            </a:r>
          </a:p>
          <a:p>
            <a:pPr marL="0" indent="0">
              <a:lnSpc>
                <a:spcPct val="100000"/>
              </a:lnSpc>
              <a:spcBef>
                <a:spcPts val="0"/>
              </a:spcBef>
              <a:spcAft>
                <a:spcPts val="0"/>
              </a:spcAft>
              <a:buNone/>
            </a:pPr>
            <a:r>
              <a:rPr lang="en-GB" sz="600" dirty="0">
                <a:latin typeface="Consolas" panose="020B0609020204030204" pitchFamily="49" charset="0"/>
              </a:rPr>
              <a:t>#include &lt;</a:t>
            </a:r>
            <a:r>
              <a:rPr lang="en-GB" sz="600" dirty="0" err="1">
                <a:latin typeface="Consolas" panose="020B0609020204030204" pitchFamily="49" charset="0"/>
              </a:rPr>
              <a:t>stdlib.h</a:t>
            </a:r>
            <a:r>
              <a:rPr lang="en-GB" sz="600" dirty="0">
                <a:latin typeface="Consolas" panose="020B0609020204030204" pitchFamily="49" charset="0"/>
              </a:rPr>
              <a:t>&gt;</a:t>
            </a:r>
          </a:p>
          <a:p>
            <a:pPr marL="0" indent="0">
              <a:lnSpc>
                <a:spcPct val="100000"/>
              </a:lnSpc>
              <a:spcBef>
                <a:spcPts val="0"/>
              </a:spcBef>
              <a:spcAft>
                <a:spcPts val="0"/>
              </a:spcAft>
              <a:buNone/>
            </a:pPr>
            <a:r>
              <a:rPr lang="en-GB" sz="600" dirty="0">
                <a:latin typeface="Consolas" panose="020B0609020204030204" pitchFamily="49" charset="0"/>
              </a:rPr>
              <a:t>#include &lt;</a:t>
            </a:r>
            <a:r>
              <a:rPr lang="en-GB" sz="600" dirty="0" err="1">
                <a:latin typeface="Consolas" panose="020B0609020204030204" pitchFamily="49" charset="0"/>
              </a:rPr>
              <a:t>omp.h</a:t>
            </a:r>
            <a:r>
              <a:rPr lang="en-GB" sz="600" dirty="0">
                <a:latin typeface="Consolas" panose="020B0609020204030204" pitchFamily="49" charset="0"/>
              </a:rPr>
              <a:t>&gt;</a:t>
            </a:r>
          </a:p>
          <a:p>
            <a:pPr marL="0" indent="0">
              <a:lnSpc>
                <a:spcPct val="100000"/>
              </a:lnSpc>
              <a:spcBef>
                <a:spcPts val="0"/>
              </a:spcBef>
              <a:spcAft>
                <a:spcPts val="0"/>
              </a:spcAft>
              <a:buNone/>
            </a:pPr>
            <a:r>
              <a:rPr lang="en-GB" sz="600" dirty="0">
                <a:latin typeface="Consolas" panose="020B0609020204030204" pitchFamily="49" charset="0"/>
              </a:rPr>
              <a:t>#include "laplace2d.h"</a:t>
            </a:r>
          </a:p>
          <a:p>
            <a:pPr marL="0" indent="0">
              <a:lnSpc>
                <a:spcPct val="100000"/>
              </a:lnSpc>
              <a:spcBef>
                <a:spcPts val="0"/>
              </a:spcBef>
              <a:spcAft>
                <a:spcPts val="0"/>
              </a:spcAft>
              <a:buNone/>
            </a:pPr>
            <a:r>
              <a:rPr lang="en-GB" sz="600" b="1" dirty="0">
                <a:solidFill>
                  <a:srgbClr val="FF0000"/>
                </a:solidFill>
                <a:latin typeface="Consolas" panose="020B0609020204030204" pitchFamily="49" charset="0"/>
              </a:rPr>
              <a:t>#include &lt;nvtx3/</a:t>
            </a:r>
            <a:r>
              <a:rPr lang="en-GB" sz="600" b="1" dirty="0" err="1">
                <a:solidFill>
                  <a:srgbClr val="FF0000"/>
                </a:solidFill>
                <a:latin typeface="Consolas" panose="020B0609020204030204" pitchFamily="49" charset="0"/>
              </a:rPr>
              <a:t>nvToolsExt.h</a:t>
            </a:r>
            <a:r>
              <a:rPr lang="en-GB" sz="600" b="1" dirty="0">
                <a:solidFill>
                  <a:srgbClr val="FF0000"/>
                </a:solidFill>
                <a:latin typeface="Consolas" panose="020B0609020204030204" pitchFamily="49" charset="0"/>
              </a:rPr>
              <a:t>&gt;</a:t>
            </a:r>
          </a:p>
          <a:p>
            <a:pPr marL="0" indent="0">
              <a:lnSpc>
                <a:spcPct val="100000"/>
              </a:lnSpc>
              <a:spcBef>
                <a:spcPts val="0"/>
              </a:spcBef>
              <a:spcAft>
                <a:spcPts val="0"/>
              </a:spcAft>
              <a:buNone/>
            </a:pPr>
            <a:endParaRPr lang="en-GB" sz="600" dirty="0">
              <a:latin typeface="Consolas" panose="020B0609020204030204" pitchFamily="49" charset="0"/>
            </a:endParaRPr>
          </a:p>
          <a:p>
            <a:pPr marL="0" indent="0">
              <a:lnSpc>
                <a:spcPct val="100000"/>
              </a:lnSpc>
              <a:spcBef>
                <a:spcPts val="0"/>
              </a:spcBef>
              <a:spcAft>
                <a:spcPts val="0"/>
              </a:spcAft>
              <a:buNone/>
            </a:pPr>
            <a:r>
              <a:rPr lang="en-GB" sz="600" dirty="0">
                <a:latin typeface="Consolas" panose="020B0609020204030204" pitchFamily="49" charset="0"/>
              </a:rPr>
              <a:t>int main(int </a:t>
            </a:r>
            <a:r>
              <a:rPr lang="en-GB" sz="600" dirty="0" err="1">
                <a:latin typeface="Consolas" panose="020B0609020204030204" pitchFamily="49" charset="0"/>
              </a:rPr>
              <a:t>argc</a:t>
            </a:r>
            <a:r>
              <a:rPr lang="en-GB" sz="600" dirty="0">
                <a:latin typeface="Consolas" panose="020B0609020204030204" pitchFamily="49" charset="0"/>
              </a:rPr>
              <a:t>, char** </a:t>
            </a:r>
            <a:r>
              <a:rPr lang="en-GB" sz="600" dirty="0" err="1">
                <a:latin typeface="Consolas" panose="020B0609020204030204" pitchFamily="49" charset="0"/>
              </a:rPr>
              <a:t>argv</a:t>
            </a:r>
            <a:r>
              <a:rPr lang="en-GB" sz="600" dirty="0">
                <a:latin typeface="Consolas" panose="020B0609020204030204" pitchFamily="49" charset="0"/>
              </a:rPr>
              <a:t>)</a:t>
            </a:r>
          </a:p>
          <a:p>
            <a:pPr marL="0" indent="0">
              <a:lnSpc>
                <a:spcPct val="100000"/>
              </a:lnSpc>
              <a:spcBef>
                <a:spcPts val="0"/>
              </a:spcBef>
              <a:spcAft>
                <a:spcPts val="0"/>
              </a:spcAft>
              <a:buNone/>
            </a:pPr>
            <a:r>
              <a:rPr lang="en-GB" sz="600" dirty="0">
                <a:latin typeface="Consolas" panose="020B0609020204030204" pitchFamily="49" charset="0"/>
              </a:rPr>
              <a:t>{</a:t>
            </a:r>
          </a:p>
          <a:p>
            <a:pPr marL="0" indent="0">
              <a:lnSpc>
                <a:spcPct val="100000"/>
              </a:lnSpc>
              <a:spcBef>
                <a:spcPts val="0"/>
              </a:spcBef>
              <a:spcAft>
                <a:spcPts val="0"/>
              </a:spcAft>
              <a:buNone/>
            </a:pPr>
            <a:r>
              <a:rPr lang="en-GB" sz="600" dirty="0">
                <a:latin typeface="Consolas" panose="020B0609020204030204" pitchFamily="49" charset="0"/>
              </a:rPr>
              <a:t>    </a:t>
            </a:r>
            <a:r>
              <a:rPr lang="en-GB" sz="600" dirty="0" err="1">
                <a:latin typeface="Consolas" panose="020B0609020204030204" pitchFamily="49" charset="0"/>
              </a:rPr>
              <a:t>const</a:t>
            </a:r>
            <a:r>
              <a:rPr lang="en-GB" sz="600" dirty="0">
                <a:latin typeface="Consolas" panose="020B0609020204030204" pitchFamily="49" charset="0"/>
              </a:rPr>
              <a:t> int n = 4096;</a:t>
            </a:r>
          </a:p>
          <a:p>
            <a:pPr marL="0" indent="0">
              <a:lnSpc>
                <a:spcPct val="100000"/>
              </a:lnSpc>
              <a:spcBef>
                <a:spcPts val="0"/>
              </a:spcBef>
              <a:spcAft>
                <a:spcPts val="0"/>
              </a:spcAft>
              <a:buNone/>
            </a:pPr>
            <a:r>
              <a:rPr lang="en-GB" sz="600" dirty="0">
                <a:latin typeface="Consolas" panose="020B0609020204030204" pitchFamily="49" charset="0"/>
              </a:rPr>
              <a:t>    </a:t>
            </a:r>
            <a:r>
              <a:rPr lang="en-GB" sz="600" dirty="0" err="1">
                <a:latin typeface="Consolas" panose="020B0609020204030204" pitchFamily="49" charset="0"/>
              </a:rPr>
              <a:t>const</a:t>
            </a:r>
            <a:r>
              <a:rPr lang="en-GB" sz="600" dirty="0">
                <a:latin typeface="Consolas" panose="020B0609020204030204" pitchFamily="49" charset="0"/>
              </a:rPr>
              <a:t> int m = 4096;</a:t>
            </a:r>
          </a:p>
          <a:p>
            <a:pPr marL="0" indent="0">
              <a:lnSpc>
                <a:spcPct val="100000"/>
              </a:lnSpc>
              <a:spcBef>
                <a:spcPts val="0"/>
              </a:spcBef>
              <a:spcAft>
                <a:spcPts val="0"/>
              </a:spcAft>
              <a:buNone/>
            </a:pPr>
            <a:r>
              <a:rPr lang="en-GB" sz="600" dirty="0">
                <a:latin typeface="Consolas" panose="020B0609020204030204" pitchFamily="49" charset="0"/>
              </a:rPr>
              <a:t>    </a:t>
            </a:r>
            <a:r>
              <a:rPr lang="en-GB" sz="600" dirty="0" err="1">
                <a:latin typeface="Consolas" panose="020B0609020204030204" pitchFamily="49" charset="0"/>
              </a:rPr>
              <a:t>const</a:t>
            </a:r>
            <a:r>
              <a:rPr lang="en-GB" sz="600" dirty="0">
                <a:latin typeface="Consolas" panose="020B0609020204030204" pitchFamily="49" charset="0"/>
              </a:rPr>
              <a:t> int </a:t>
            </a:r>
            <a:r>
              <a:rPr lang="en-GB" sz="600" dirty="0" err="1">
                <a:latin typeface="Consolas" panose="020B0609020204030204" pitchFamily="49" charset="0"/>
              </a:rPr>
              <a:t>iter_max</a:t>
            </a:r>
            <a:r>
              <a:rPr lang="en-GB" sz="600" dirty="0">
                <a:latin typeface="Consolas" panose="020B0609020204030204" pitchFamily="49" charset="0"/>
              </a:rPr>
              <a:t> = 1000;</a:t>
            </a:r>
          </a:p>
          <a:p>
            <a:pPr marL="0" indent="0">
              <a:lnSpc>
                <a:spcPct val="100000"/>
              </a:lnSpc>
              <a:spcBef>
                <a:spcPts val="0"/>
              </a:spcBef>
              <a:spcAft>
                <a:spcPts val="0"/>
              </a:spcAft>
              <a:buNone/>
            </a:pPr>
            <a:endParaRPr lang="en-GB" sz="600" dirty="0">
              <a:latin typeface="Consolas" panose="020B0609020204030204" pitchFamily="49" charset="0"/>
            </a:endParaRPr>
          </a:p>
          <a:p>
            <a:pPr marL="0" indent="0">
              <a:lnSpc>
                <a:spcPct val="100000"/>
              </a:lnSpc>
              <a:spcBef>
                <a:spcPts val="0"/>
              </a:spcBef>
              <a:spcAft>
                <a:spcPts val="0"/>
              </a:spcAft>
              <a:buNone/>
            </a:pPr>
            <a:r>
              <a:rPr lang="en-GB" sz="600" dirty="0">
                <a:latin typeface="Consolas" panose="020B0609020204030204" pitchFamily="49" charset="0"/>
              </a:rPr>
              <a:t>    </a:t>
            </a:r>
            <a:r>
              <a:rPr lang="en-GB" sz="600" dirty="0" err="1">
                <a:latin typeface="Consolas" panose="020B0609020204030204" pitchFamily="49" charset="0"/>
              </a:rPr>
              <a:t>const</a:t>
            </a:r>
            <a:r>
              <a:rPr lang="en-GB" sz="600" dirty="0">
                <a:latin typeface="Consolas" panose="020B0609020204030204" pitchFamily="49" charset="0"/>
              </a:rPr>
              <a:t> double </a:t>
            </a:r>
            <a:r>
              <a:rPr lang="en-GB" sz="600" dirty="0" err="1">
                <a:latin typeface="Consolas" panose="020B0609020204030204" pitchFamily="49" charset="0"/>
              </a:rPr>
              <a:t>tol</a:t>
            </a:r>
            <a:r>
              <a:rPr lang="en-GB" sz="600" dirty="0">
                <a:latin typeface="Consolas" panose="020B0609020204030204" pitchFamily="49" charset="0"/>
              </a:rPr>
              <a:t> = 1.0e-6;</a:t>
            </a:r>
          </a:p>
          <a:p>
            <a:pPr marL="0" indent="0">
              <a:lnSpc>
                <a:spcPct val="100000"/>
              </a:lnSpc>
              <a:spcBef>
                <a:spcPts val="0"/>
              </a:spcBef>
              <a:spcAft>
                <a:spcPts val="0"/>
              </a:spcAft>
              <a:buNone/>
            </a:pPr>
            <a:r>
              <a:rPr lang="en-GB" sz="600" dirty="0">
                <a:latin typeface="Consolas" panose="020B0609020204030204" pitchFamily="49" charset="0"/>
              </a:rPr>
              <a:t>    double error = 1.0;</a:t>
            </a:r>
          </a:p>
          <a:p>
            <a:pPr marL="0" indent="0">
              <a:lnSpc>
                <a:spcPct val="100000"/>
              </a:lnSpc>
              <a:spcBef>
                <a:spcPts val="0"/>
              </a:spcBef>
              <a:spcAft>
                <a:spcPts val="0"/>
              </a:spcAft>
              <a:buNone/>
            </a:pPr>
            <a:endParaRPr lang="en-GB" sz="600" dirty="0">
              <a:latin typeface="Consolas" panose="020B0609020204030204" pitchFamily="49" charset="0"/>
            </a:endParaRPr>
          </a:p>
          <a:p>
            <a:pPr marL="0" indent="0">
              <a:lnSpc>
                <a:spcPct val="100000"/>
              </a:lnSpc>
              <a:spcBef>
                <a:spcPts val="0"/>
              </a:spcBef>
              <a:spcAft>
                <a:spcPts val="0"/>
              </a:spcAft>
              <a:buNone/>
            </a:pPr>
            <a:r>
              <a:rPr lang="en-GB" sz="600" dirty="0">
                <a:latin typeface="Consolas" panose="020B0609020204030204" pitchFamily="49" charset="0"/>
              </a:rPr>
              <a:t>    double *restrict A    = (double*)malloc(</a:t>
            </a:r>
            <a:r>
              <a:rPr lang="en-GB" sz="600" dirty="0" err="1">
                <a:latin typeface="Consolas" panose="020B0609020204030204" pitchFamily="49" charset="0"/>
              </a:rPr>
              <a:t>sizeof</a:t>
            </a:r>
            <a:r>
              <a:rPr lang="en-GB" sz="600" dirty="0">
                <a:latin typeface="Consolas" panose="020B0609020204030204" pitchFamily="49" charset="0"/>
              </a:rPr>
              <a:t>(double)*n*m);</a:t>
            </a:r>
          </a:p>
          <a:p>
            <a:pPr marL="0" indent="0">
              <a:lnSpc>
                <a:spcPct val="100000"/>
              </a:lnSpc>
              <a:spcBef>
                <a:spcPts val="0"/>
              </a:spcBef>
              <a:spcAft>
                <a:spcPts val="0"/>
              </a:spcAft>
              <a:buNone/>
            </a:pPr>
            <a:r>
              <a:rPr lang="en-GB" sz="600" dirty="0">
                <a:latin typeface="Consolas" panose="020B0609020204030204" pitchFamily="49" charset="0"/>
              </a:rPr>
              <a:t>    double *restrict Anew = (double*)malloc(</a:t>
            </a:r>
            <a:r>
              <a:rPr lang="en-GB" sz="600" dirty="0" err="1">
                <a:latin typeface="Consolas" panose="020B0609020204030204" pitchFamily="49" charset="0"/>
              </a:rPr>
              <a:t>sizeof</a:t>
            </a:r>
            <a:r>
              <a:rPr lang="en-GB" sz="600" dirty="0">
                <a:latin typeface="Consolas" panose="020B0609020204030204" pitchFamily="49" charset="0"/>
              </a:rPr>
              <a:t>(double)*n*m);</a:t>
            </a:r>
          </a:p>
          <a:p>
            <a:pPr marL="0" indent="0">
              <a:lnSpc>
                <a:spcPct val="100000"/>
              </a:lnSpc>
              <a:spcBef>
                <a:spcPts val="0"/>
              </a:spcBef>
              <a:spcAft>
                <a:spcPts val="0"/>
              </a:spcAft>
              <a:buNone/>
            </a:pPr>
            <a:endParaRPr lang="en-GB" sz="600" dirty="0">
              <a:latin typeface="Consolas" panose="020B0609020204030204" pitchFamily="49" charset="0"/>
            </a:endParaRPr>
          </a:p>
          <a:p>
            <a:pPr marL="0" indent="0">
              <a:lnSpc>
                <a:spcPct val="100000"/>
              </a:lnSpc>
              <a:spcBef>
                <a:spcPts val="0"/>
              </a:spcBef>
              <a:spcAft>
                <a:spcPts val="0"/>
              </a:spcAft>
              <a:buNone/>
            </a:pPr>
            <a:r>
              <a:rPr lang="en-GB" sz="600" dirty="0">
                <a:latin typeface="Consolas" panose="020B0609020204030204" pitchFamily="49" charset="0"/>
              </a:rPr>
              <a:t>    </a:t>
            </a:r>
            <a:r>
              <a:rPr lang="en-GB" sz="600" b="1" dirty="0" err="1">
                <a:solidFill>
                  <a:srgbClr val="FF0000"/>
                </a:solidFill>
                <a:highlight>
                  <a:srgbClr val="FFFF00"/>
                </a:highlight>
                <a:latin typeface="Consolas" panose="020B0609020204030204" pitchFamily="49" charset="0"/>
              </a:rPr>
              <a:t>nvtxRangePushA</a:t>
            </a:r>
            <a:r>
              <a:rPr lang="en-GB" sz="600" b="1" dirty="0">
                <a:solidFill>
                  <a:srgbClr val="FF0000"/>
                </a:solidFill>
                <a:highlight>
                  <a:srgbClr val="FFFF00"/>
                </a:highlight>
                <a:latin typeface="Consolas" panose="020B0609020204030204" pitchFamily="49" charset="0"/>
              </a:rPr>
              <a:t>("</a:t>
            </a:r>
            <a:r>
              <a:rPr lang="en-GB" sz="600" b="1" dirty="0" err="1">
                <a:solidFill>
                  <a:srgbClr val="FF0000"/>
                </a:solidFill>
                <a:highlight>
                  <a:srgbClr val="FFFF00"/>
                </a:highlight>
                <a:latin typeface="Consolas" panose="020B0609020204030204" pitchFamily="49" charset="0"/>
              </a:rPr>
              <a:t>init</a:t>
            </a:r>
            <a:r>
              <a:rPr lang="en-GB" sz="600" b="1" dirty="0">
                <a:solidFill>
                  <a:srgbClr val="FF0000"/>
                </a:solidFill>
                <a:highlight>
                  <a:srgbClr val="FFFF00"/>
                </a:highlight>
                <a:latin typeface="Consolas" panose="020B0609020204030204" pitchFamily="49" charset="0"/>
              </a:rPr>
              <a:t>");</a:t>
            </a:r>
          </a:p>
          <a:p>
            <a:pPr marL="0" indent="0">
              <a:lnSpc>
                <a:spcPct val="100000"/>
              </a:lnSpc>
              <a:spcBef>
                <a:spcPts val="0"/>
              </a:spcBef>
              <a:spcAft>
                <a:spcPts val="0"/>
              </a:spcAft>
              <a:buNone/>
            </a:pPr>
            <a:r>
              <a:rPr lang="en-GB" sz="600" dirty="0">
                <a:latin typeface="Consolas" panose="020B0609020204030204" pitchFamily="49" charset="0"/>
              </a:rPr>
              <a:t>    initialize(A, Anew, m, n);</a:t>
            </a:r>
          </a:p>
          <a:p>
            <a:pPr marL="0" indent="0">
              <a:lnSpc>
                <a:spcPct val="100000"/>
              </a:lnSpc>
              <a:spcBef>
                <a:spcPts val="0"/>
              </a:spcBef>
              <a:spcAft>
                <a:spcPts val="0"/>
              </a:spcAft>
              <a:buNone/>
            </a:pPr>
            <a:r>
              <a:rPr lang="en-GB" sz="600" b="1" dirty="0">
                <a:solidFill>
                  <a:srgbClr val="FF0000"/>
                </a:solidFill>
                <a:latin typeface="Consolas" panose="020B0609020204030204" pitchFamily="49" charset="0"/>
              </a:rPr>
              <a:t>    </a:t>
            </a:r>
            <a:r>
              <a:rPr lang="en-GB" sz="600" b="1" dirty="0" err="1">
                <a:solidFill>
                  <a:srgbClr val="FF0000"/>
                </a:solidFill>
                <a:highlight>
                  <a:srgbClr val="FFFF00"/>
                </a:highlight>
                <a:latin typeface="Consolas" panose="020B0609020204030204" pitchFamily="49" charset="0"/>
              </a:rPr>
              <a:t>nvtxRangePop</a:t>
            </a:r>
            <a:r>
              <a:rPr lang="en-GB" sz="600" b="1" dirty="0">
                <a:solidFill>
                  <a:srgbClr val="FF0000"/>
                </a:solidFill>
                <a:highlight>
                  <a:srgbClr val="FFFF00"/>
                </a:highlight>
                <a:latin typeface="Consolas" panose="020B0609020204030204" pitchFamily="49" charset="0"/>
              </a:rPr>
              <a:t>();</a:t>
            </a:r>
          </a:p>
          <a:p>
            <a:pPr marL="0" indent="0">
              <a:lnSpc>
                <a:spcPct val="100000"/>
              </a:lnSpc>
              <a:spcBef>
                <a:spcPts val="0"/>
              </a:spcBef>
              <a:spcAft>
                <a:spcPts val="0"/>
              </a:spcAft>
              <a:buNone/>
            </a:pPr>
            <a:endParaRPr lang="en-GB" sz="600" dirty="0">
              <a:latin typeface="Consolas" panose="020B0609020204030204" pitchFamily="49" charset="0"/>
            </a:endParaRPr>
          </a:p>
          <a:p>
            <a:pPr marL="0" indent="0">
              <a:lnSpc>
                <a:spcPct val="100000"/>
              </a:lnSpc>
              <a:spcBef>
                <a:spcPts val="0"/>
              </a:spcBef>
              <a:spcAft>
                <a:spcPts val="0"/>
              </a:spcAft>
              <a:buNone/>
            </a:pPr>
            <a:r>
              <a:rPr lang="en-GB" sz="600" dirty="0">
                <a:latin typeface="Consolas" panose="020B0609020204030204" pitchFamily="49" charset="0"/>
              </a:rPr>
              <a:t>    </a:t>
            </a:r>
            <a:r>
              <a:rPr lang="en-GB" sz="600" dirty="0" err="1">
                <a:latin typeface="Consolas" panose="020B0609020204030204" pitchFamily="49" charset="0"/>
              </a:rPr>
              <a:t>printf</a:t>
            </a:r>
            <a:r>
              <a:rPr lang="en-GB" sz="600" dirty="0">
                <a:latin typeface="Consolas" panose="020B0609020204030204" pitchFamily="49" charset="0"/>
              </a:rPr>
              <a:t>("Jacobi relaxation Calculation: %d x %d mesh\n", n, m);</a:t>
            </a:r>
          </a:p>
          <a:p>
            <a:pPr marL="0" indent="0">
              <a:lnSpc>
                <a:spcPct val="100000"/>
              </a:lnSpc>
              <a:spcBef>
                <a:spcPts val="0"/>
              </a:spcBef>
              <a:spcAft>
                <a:spcPts val="0"/>
              </a:spcAft>
              <a:buNone/>
            </a:pPr>
            <a:endParaRPr lang="en-GB" sz="600" dirty="0">
              <a:latin typeface="Consolas" panose="020B0609020204030204" pitchFamily="49" charset="0"/>
            </a:endParaRPr>
          </a:p>
          <a:p>
            <a:pPr marL="0" indent="0">
              <a:lnSpc>
                <a:spcPct val="100000"/>
              </a:lnSpc>
              <a:spcBef>
                <a:spcPts val="0"/>
              </a:spcBef>
              <a:spcAft>
                <a:spcPts val="0"/>
              </a:spcAft>
              <a:buNone/>
            </a:pPr>
            <a:r>
              <a:rPr lang="en-GB" sz="600" dirty="0">
                <a:latin typeface="Consolas" panose="020B0609020204030204" pitchFamily="49" charset="0"/>
              </a:rPr>
              <a:t>    double </a:t>
            </a:r>
            <a:r>
              <a:rPr lang="en-GB" sz="600" dirty="0" err="1">
                <a:latin typeface="Consolas" panose="020B0609020204030204" pitchFamily="49" charset="0"/>
              </a:rPr>
              <a:t>st</a:t>
            </a:r>
            <a:r>
              <a:rPr lang="en-GB" sz="600" dirty="0">
                <a:latin typeface="Consolas" panose="020B0609020204030204" pitchFamily="49" charset="0"/>
              </a:rPr>
              <a:t> = </a:t>
            </a:r>
            <a:r>
              <a:rPr lang="en-GB" sz="600" dirty="0" err="1">
                <a:latin typeface="Consolas" panose="020B0609020204030204" pitchFamily="49" charset="0"/>
              </a:rPr>
              <a:t>omp_get_wtime</a:t>
            </a:r>
            <a:r>
              <a:rPr lang="en-GB" sz="600" dirty="0">
                <a:latin typeface="Consolas" panose="020B0609020204030204" pitchFamily="49" charset="0"/>
              </a:rPr>
              <a:t>();</a:t>
            </a:r>
          </a:p>
          <a:p>
            <a:pPr marL="0" indent="0">
              <a:lnSpc>
                <a:spcPct val="100000"/>
              </a:lnSpc>
              <a:spcBef>
                <a:spcPts val="0"/>
              </a:spcBef>
              <a:spcAft>
                <a:spcPts val="0"/>
              </a:spcAft>
              <a:buNone/>
            </a:pPr>
            <a:r>
              <a:rPr lang="en-GB" sz="600" dirty="0">
                <a:latin typeface="Consolas" panose="020B0609020204030204" pitchFamily="49" charset="0"/>
              </a:rPr>
              <a:t>    int </a:t>
            </a:r>
            <a:r>
              <a:rPr lang="en-GB" sz="600" dirty="0" err="1">
                <a:latin typeface="Consolas" panose="020B0609020204030204" pitchFamily="49" charset="0"/>
              </a:rPr>
              <a:t>iter</a:t>
            </a:r>
            <a:r>
              <a:rPr lang="en-GB" sz="600" dirty="0">
                <a:latin typeface="Consolas" panose="020B0609020204030204" pitchFamily="49" charset="0"/>
              </a:rPr>
              <a:t> = 0;</a:t>
            </a:r>
          </a:p>
          <a:p>
            <a:pPr marL="0" indent="0">
              <a:lnSpc>
                <a:spcPct val="100000"/>
              </a:lnSpc>
              <a:spcBef>
                <a:spcPts val="0"/>
              </a:spcBef>
              <a:spcAft>
                <a:spcPts val="0"/>
              </a:spcAft>
              <a:buNone/>
            </a:pPr>
            <a:endParaRPr lang="en-GB" sz="600" dirty="0">
              <a:latin typeface="Consolas" panose="020B0609020204030204" pitchFamily="49" charset="0"/>
            </a:endParaRPr>
          </a:p>
          <a:p>
            <a:pPr marL="0" indent="0">
              <a:lnSpc>
                <a:spcPct val="100000"/>
              </a:lnSpc>
              <a:spcBef>
                <a:spcPts val="0"/>
              </a:spcBef>
              <a:spcAft>
                <a:spcPts val="0"/>
              </a:spcAft>
              <a:buNone/>
            </a:pPr>
            <a:r>
              <a:rPr lang="en-GB" sz="600" b="1" dirty="0">
                <a:solidFill>
                  <a:srgbClr val="FF0000"/>
                </a:solidFill>
                <a:latin typeface="Consolas" panose="020B0609020204030204" pitchFamily="49" charset="0"/>
              </a:rPr>
              <a:t>    </a:t>
            </a:r>
            <a:r>
              <a:rPr lang="en-GB" sz="600" b="1" dirty="0" err="1">
                <a:highlight>
                  <a:srgbClr val="00FFFF"/>
                </a:highlight>
                <a:latin typeface="Consolas" panose="020B0609020204030204" pitchFamily="49" charset="0"/>
              </a:rPr>
              <a:t>nvtxRangePushA</a:t>
            </a:r>
            <a:r>
              <a:rPr lang="en-GB" sz="600" b="1" dirty="0">
                <a:highlight>
                  <a:srgbClr val="00FFFF"/>
                </a:highlight>
                <a:latin typeface="Consolas" panose="020B0609020204030204" pitchFamily="49" charset="0"/>
              </a:rPr>
              <a:t>("while");</a:t>
            </a:r>
            <a:endParaRPr lang="en-GB" sz="600" dirty="0">
              <a:highlight>
                <a:srgbClr val="00FFFF"/>
              </a:highlight>
              <a:latin typeface="Consolas" panose="020B0609020204030204" pitchFamily="49" charset="0"/>
            </a:endParaRPr>
          </a:p>
          <a:p>
            <a:pPr marL="0" indent="0">
              <a:lnSpc>
                <a:spcPct val="100000"/>
              </a:lnSpc>
              <a:spcBef>
                <a:spcPts val="0"/>
              </a:spcBef>
              <a:spcAft>
                <a:spcPts val="0"/>
              </a:spcAft>
              <a:buNone/>
            </a:pPr>
            <a:r>
              <a:rPr lang="en-GB" sz="600" dirty="0">
                <a:latin typeface="Consolas" panose="020B0609020204030204" pitchFamily="49" charset="0"/>
              </a:rPr>
              <a:t>    while ( error &gt; </a:t>
            </a:r>
            <a:r>
              <a:rPr lang="en-GB" sz="600" dirty="0" err="1">
                <a:latin typeface="Consolas" panose="020B0609020204030204" pitchFamily="49" charset="0"/>
              </a:rPr>
              <a:t>tol</a:t>
            </a:r>
            <a:r>
              <a:rPr lang="en-GB" sz="600" dirty="0">
                <a:latin typeface="Consolas" panose="020B0609020204030204" pitchFamily="49" charset="0"/>
              </a:rPr>
              <a:t> &amp;&amp; </a:t>
            </a:r>
            <a:r>
              <a:rPr lang="en-GB" sz="600" dirty="0" err="1">
                <a:latin typeface="Consolas" panose="020B0609020204030204" pitchFamily="49" charset="0"/>
              </a:rPr>
              <a:t>iter</a:t>
            </a:r>
            <a:r>
              <a:rPr lang="en-GB" sz="600" dirty="0">
                <a:latin typeface="Consolas" panose="020B0609020204030204" pitchFamily="49" charset="0"/>
              </a:rPr>
              <a:t> &lt; </a:t>
            </a:r>
            <a:r>
              <a:rPr lang="en-GB" sz="600" dirty="0" err="1">
                <a:latin typeface="Consolas" panose="020B0609020204030204" pitchFamily="49" charset="0"/>
              </a:rPr>
              <a:t>iter_max</a:t>
            </a:r>
            <a:r>
              <a:rPr lang="en-GB" sz="600" dirty="0">
                <a:latin typeface="Consolas" panose="020B0609020204030204" pitchFamily="49" charset="0"/>
              </a:rPr>
              <a:t> )</a:t>
            </a:r>
          </a:p>
          <a:p>
            <a:pPr marL="0" indent="0">
              <a:lnSpc>
                <a:spcPct val="100000"/>
              </a:lnSpc>
              <a:spcBef>
                <a:spcPts val="0"/>
              </a:spcBef>
              <a:spcAft>
                <a:spcPts val="0"/>
              </a:spcAft>
              <a:buNone/>
            </a:pPr>
            <a:r>
              <a:rPr lang="en-GB" sz="600" dirty="0">
                <a:latin typeface="Consolas" panose="020B0609020204030204" pitchFamily="49" charset="0"/>
              </a:rPr>
              <a:t>    {</a:t>
            </a:r>
          </a:p>
          <a:p>
            <a:pPr marL="0" indent="0">
              <a:lnSpc>
                <a:spcPct val="100000"/>
              </a:lnSpc>
              <a:spcBef>
                <a:spcPts val="0"/>
              </a:spcBef>
              <a:spcAft>
                <a:spcPts val="0"/>
              </a:spcAft>
              <a:buNone/>
            </a:pPr>
            <a:r>
              <a:rPr lang="en-GB" sz="600" dirty="0">
                <a:latin typeface="Consolas" panose="020B0609020204030204" pitchFamily="49" charset="0"/>
              </a:rPr>
              <a:t>        </a:t>
            </a:r>
            <a:r>
              <a:rPr lang="en-GB" sz="600" b="1" dirty="0" err="1">
                <a:highlight>
                  <a:srgbClr val="FFA04F"/>
                </a:highlight>
                <a:latin typeface="Consolas" panose="020B0609020204030204" pitchFamily="49" charset="0"/>
              </a:rPr>
              <a:t>nvtxRangePushA</a:t>
            </a:r>
            <a:r>
              <a:rPr lang="en-GB" sz="600" b="1" dirty="0">
                <a:highlight>
                  <a:srgbClr val="FFA04F"/>
                </a:highlight>
                <a:latin typeface="Consolas" panose="020B0609020204030204" pitchFamily="49" charset="0"/>
              </a:rPr>
              <a:t>("calc");</a:t>
            </a:r>
          </a:p>
          <a:p>
            <a:pPr marL="0" indent="0">
              <a:lnSpc>
                <a:spcPct val="100000"/>
              </a:lnSpc>
              <a:spcBef>
                <a:spcPts val="0"/>
              </a:spcBef>
              <a:spcAft>
                <a:spcPts val="0"/>
              </a:spcAft>
              <a:buNone/>
            </a:pPr>
            <a:r>
              <a:rPr lang="en-GB" sz="600" dirty="0">
                <a:latin typeface="Consolas" panose="020B0609020204030204" pitchFamily="49" charset="0"/>
              </a:rPr>
              <a:t>        error = </a:t>
            </a:r>
            <a:r>
              <a:rPr lang="en-GB" sz="600" dirty="0" err="1">
                <a:latin typeface="Consolas" panose="020B0609020204030204" pitchFamily="49" charset="0"/>
              </a:rPr>
              <a:t>calcNext</a:t>
            </a:r>
            <a:r>
              <a:rPr lang="en-GB" sz="600" dirty="0">
                <a:latin typeface="Consolas" panose="020B0609020204030204" pitchFamily="49" charset="0"/>
              </a:rPr>
              <a:t>(A, Anew, m, n);</a:t>
            </a:r>
          </a:p>
          <a:p>
            <a:pPr marL="0" indent="0">
              <a:lnSpc>
                <a:spcPct val="100000"/>
              </a:lnSpc>
              <a:spcBef>
                <a:spcPts val="0"/>
              </a:spcBef>
              <a:spcAft>
                <a:spcPts val="0"/>
              </a:spcAft>
              <a:buNone/>
            </a:pPr>
            <a:r>
              <a:rPr lang="en-GB" sz="600" dirty="0">
                <a:latin typeface="Consolas" panose="020B0609020204030204" pitchFamily="49" charset="0"/>
              </a:rPr>
              <a:t>        </a:t>
            </a:r>
            <a:r>
              <a:rPr lang="en-GB" sz="600" b="1" dirty="0" err="1">
                <a:highlight>
                  <a:srgbClr val="FFA04F"/>
                </a:highlight>
                <a:latin typeface="Consolas" panose="020B0609020204030204" pitchFamily="49" charset="0"/>
              </a:rPr>
              <a:t>nvtxRangePop</a:t>
            </a:r>
            <a:r>
              <a:rPr lang="en-GB" sz="600" b="1" dirty="0">
                <a:highlight>
                  <a:srgbClr val="FFA04F"/>
                </a:highlight>
                <a:latin typeface="Consolas" panose="020B0609020204030204" pitchFamily="49" charset="0"/>
              </a:rPr>
              <a:t>();</a:t>
            </a:r>
          </a:p>
          <a:p>
            <a:pPr marL="0" indent="0">
              <a:lnSpc>
                <a:spcPct val="100000"/>
              </a:lnSpc>
              <a:spcBef>
                <a:spcPts val="0"/>
              </a:spcBef>
              <a:spcAft>
                <a:spcPts val="0"/>
              </a:spcAft>
              <a:buNone/>
            </a:pPr>
            <a:endParaRPr lang="en-GB" sz="600" b="1" dirty="0">
              <a:solidFill>
                <a:srgbClr val="FF0000"/>
              </a:solidFill>
              <a:latin typeface="Consolas" panose="020B0609020204030204" pitchFamily="49" charset="0"/>
            </a:endParaRPr>
          </a:p>
          <a:p>
            <a:pPr marL="0" indent="0">
              <a:lnSpc>
                <a:spcPct val="100000"/>
              </a:lnSpc>
              <a:spcBef>
                <a:spcPts val="0"/>
              </a:spcBef>
              <a:spcAft>
                <a:spcPts val="0"/>
              </a:spcAft>
              <a:buNone/>
            </a:pPr>
            <a:r>
              <a:rPr lang="en-GB" sz="600" b="1" dirty="0">
                <a:solidFill>
                  <a:srgbClr val="FF0000"/>
                </a:solidFill>
                <a:latin typeface="Consolas" panose="020B0609020204030204" pitchFamily="49" charset="0"/>
              </a:rPr>
              <a:t>        </a:t>
            </a:r>
            <a:r>
              <a:rPr lang="en-GB" sz="600" b="1" dirty="0" err="1">
                <a:highlight>
                  <a:srgbClr val="00FF00"/>
                </a:highlight>
                <a:latin typeface="Consolas" panose="020B0609020204030204" pitchFamily="49" charset="0"/>
              </a:rPr>
              <a:t>nvtxRangePushA</a:t>
            </a:r>
            <a:r>
              <a:rPr lang="en-GB" sz="600" b="1" dirty="0">
                <a:highlight>
                  <a:srgbClr val="00FF00"/>
                </a:highlight>
                <a:latin typeface="Consolas" panose="020B0609020204030204" pitchFamily="49" charset="0"/>
              </a:rPr>
              <a:t>("swap");</a:t>
            </a:r>
          </a:p>
          <a:p>
            <a:pPr marL="0" indent="0">
              <a:lnSpc>
                <a:spcPct val="100000"/>
              </a:lnSpc>
              <a:spcBef>
                <a:spcPts val="0"/>
              </a:spcBef>
              <a:spcAft>
                <a:spcPts val="0"/>
              </a:spcAft>
              <a:buNone/>
            </a:pPr>
            <a:r>
              <a:rPr lang="en-GB" sz="600" dirty="0">
                <a:latin typeface="Consolas" panose="020B0609020204030204" pitchFamily="49" charset="0"/>
              </a:rPr>
              <a:t>        swap(A, Anew, m, n);</a:t>
            </a:r>
          </a:p>
          <a:p>
            <a:pPr marL="0" indent="0">
              <a:lnSpc>
                <a:spcPct val="100000"/>
              </a:lnSpc>
              <a:spcBef>
                <a:spcPts val="0"/>
              </a:spcBef>
              <a:spcAft>
                <a:spcPts val="0"/>
              </a:spcAft>
              <a:buNone/>
            </a:pPr>
            <a:r>
              <a:rPr lang="en-GB" sz="600" b="1" dirty="0">
                <a:solidFill>
                  <a:srgbClr val="FF0000"/>
                </a:solidFill>
                <a:latin typeface="Consolas" panose="020B0609020204030204" pitchFamily="49" charset="0"/>
              </a:rPr>
              <a:t>        </a:t>
            </a:r>
            <a:r>
              <a:rPr lang="en-GB" sz="600" b="1" dirty="0" err="1">
                <a:highlight>
                  <a:srgbClr val="00FF00"/>
                </a:highlight>
                <a:latin typeface="Consolas" panose="020B0609020204030204" pitchFamily="49" charset="0"/>
              </a:rPr>
              <a:t>nvtxRangePop</a:t>
            </a:r>
            <a:r>
              <a:rPr lang="en-GB" sz="600" b="1" dirty="0">
                <a:highlight>
                  <a:srgbClr val="00FF00"/>
                </a:highlight>
                <a:latin typeface="Consolas" panose="020B0609020204030204" pitchFamily="49" charset="0"/>
              </a:rPr>
              <a:t>();</a:t>
            </a:r>
          </a:p>
          <a:p>
            <a:pPr marL="0" indent="0">
              <a:lnSpc>
                <a:spcPct val="100000"/>
              </a:lnSpc>
              <a:spcBef>
                <a:spcPts val="0"/>
              </a:spcBef>
              <a:spcAft>
                <a:spcPts val="0"/>
              </a:spcAft>
              <a:buNone/>
            </a:pPr>
            <a:endParaRPr lang="en-GB" sz="600" dirty="0">
              <a:latin typeface="Consolas" panose="020B0609020204030204" pitchFamily="49" charset="0"/>
            </a:endParaRPr>
          </a:p>
          <a:p>
            <a:pPr marL="0" indent="0">
              <a:lnSpc>
                <a:spcPct val="100000"/>
              </a:lnSpc>
              <a:spcBef>
                <a:spcPts val="0"/>
              </a:spcBef>
              <a:spcAft>
                <a:spcPts val="0"/>
              </a:spcAft>
              <a:buNone/>
            </a:pPr>
            <a:r>
              <a:rPr lang="en-GB" sz="600" dirty="0">
                <a:latin typeface="Consolas" panose="020B0609020204030204" pitchFamily="49" charset="0"/>
              </a:rPr>
              <a:t>        if(</a:t>
            </a:r>
            <a:r>
              <a:rPr lang="en-GB" sz="600" dirty="0" err="1">
                <a:latin typeface="Consolas" panose="020B0609020204030204" pitchFamily="49" charset="0"/>
              </a:rPr>
              <a:t>iter</a:t>
            </a:r>
            <a:r>
              <a:rPr lang="en-GB" sz="600" dirty="0">
                <a:latin typeface="Consolas" panose="020B0609020204030204" pitchFamily="49" charset="0"/>
              </a:rPr>
              <a:t> % 100 == 0) </a:t>
            </a:r>
            <a:r>
              <a:rPr lang="en-GB" sz="600" dirty="0" err="1">
                <a:latin typeface="Consolas" panose="020B0609020204030204" pitchFamily="49" charset="0"/>
              </a:rPr>
              <a:t>printf</a:t>
            </a:r>
            <a:r>
              <a:rPr lang="en-GB" sz="600" dirty="0">
                <a:latin typeface="Consolas" panose="020B0609020204030204" pitchFamily="49" charset="0"/>
              </a:rPr>
              <a:t>("%5d, %0.6f\n", </a:t>
            </a:r>
            <a:r>
              <a:rPr lang="en-GB" sz="600" dirty="0" err="1">
                <a:latin typeface="Consolas" panose="020B0609020204030204" pitchFamily="49" charset="0"/>
              </a:rPr>
              <a:t>iter</a:t>
            </a:r>
            <a:r>
              <a:rPr lang="en-GB" sz="600" dirty="0">
                <a:latin typeface="Consolas" panose="020B0609020204030204" pitchFamily="49" charset="0"/>
              </a:rPr>
              <a:t>, error);</a:t>
            </a:r>
          </a:p>
          <a:p>
            <a:pPr marL="0" indent="0">
              <a:lnSpc>
                <a:spcPct val="100000"/>
              </a:lnSpc>
              <a:spcBef>
                <a:spcPts val="0"/>
              </a:spcBef>
              <a:spcAft>
                <a:spcPts val="0"/>
              </a:spcAft>
              <a:buNone/>
            </a:pPr>
            <a:endParaRPr lang="en-GB" sz="600" dirty="0">
              <a:latin typeface="Consolas" panose="020B0609020204030204" pitchFamily="49" charset="0"/>
            </a:endParaRPr>
          </a:p>
          <a:p>
            <a:pPr marL="0" indent="0">
              <a:lnSpc>
                <a:spcPct val="100000"/>
              </a:lnSpc>
              <a:spcBef>
                <a:spcPts val="0"/>
              </a:spcBef>
              <a:spcAft>
                <a:spcPts val="0"/>
              </a:spcAft>
              <a:buNone/>
            </a:pPr>
            <a:r>
              <a:rPr lang="en-GB" sz="600" dirty="0">
                <a:latin typeface="Consolas" panose="020B0609020204030204" pitchFamily="49" charset="0"/>
              </a:rPr>
              <a:t>        </a:t>
            </a:r>
            <a:r>
              <a:rPr lang="en-GB" sz="600" dirty="0" err="1">
                <a:latin typeface="Consolas" panose="020B0609020204030204" pitchFamily="49" charset="0"/>
              </a:rPr>
              <a:t>iter</a:t>
            </a:r>
            <a:r>
              <a:rPr lang="en-GB" sz="600" dirty="0">
                <a:latin typeface="Consolas" panose="020B0609020204030204" pitchFamily="49" charset="0"/>
              </a:rPr>
              <a:t>++;</a:t>
            </a:r>
          </a:p>
          <a:p>
            <a:pPr marL="0" indent="0">
              <a:lnSpc>
                <a:spcPct val="100000"/>
              </a:lnSpc>
              <a:spcBef>
                <a:spcPts val="0"/>
              </a:spcBef>
              <a:spcAft>
                <a:spcPts val="0"/>
              </a:spcAft>
              <a:buNone/>
            </a:pPr>
            <a:r>
              <a:rPr lang="en-GB" sz="600" dirty="0">
                <a:latin typeface="Consolas" panose="020B0609020204030204" pitchFamily="49" charset="0"/>
              </a:rPr>
              <a:t>    }</a:t>
            </a:r>
          </a:p>
          <a:p>
            <a:pPr marL="0" indent="0">
              <a:lnSpc>
                <a:spcPct val="100000"/>
              </a:lnSpc>
              <a:spcBef>
                <a:spcPts val="0"/>
              </a:spcBef>
              <a:spcAft>
                <a:spcPts val="0"/>
              </a:spcAft>
              <a:buNone/>
            </a:pPr>
            <a:r>
              <a:rPr lang="en-GB" sz="600" b="1" dirty="0">
                <a:solidFill>
                  <a:srgbClr val="FF0000"/>
                </a:solidFill>
                <a:latin typeface="Consolas" panose="020B0609020204030204" pitchFamily="49" charset="0"/>
              </a:rPr>
              <a:t>    </a:t>
            </a:r>
            <a:r>
              <a:rPr lang="en-GB" sz="600" b="1" dirty="0" err="1">
                <a:highlight>
                  <a:srgbClr val="00FFFF"/>
                </a:highlight>
                <a:latin typeface="Consolas" panose="020B0609020204030204" pitchFamily="49" charset="0"/>
              </a:rPr>
              <a:t>nvtxRangePop</a:t>
            </a:r>
            <a:r>
              <a:rPr lang="en-GB" sz="600" b="1" dirty="0">
                <a:highlight>
                  <a:srgbClr val="00FFFF"/>
                </a:highlight>
                <a:latin typeface="Consolas" panose="020B0609020204030204" pitchFamily="49" charset="0"/>
              </a:rPr>
              <a:t>();</a:t>
            </a:r>
          </a:p>
          <a:p>
            <a:pPr marL="0" indent="0">
              <a:lnSpc>
                <a:spcPct val="100000"/>
              </a:lnSpc>
              <a:spcBef>
                <a:spcPts val="0"/>
              </a:spcBef>
              <a:spcAft>
                <a:spcPts val="0"/>
              </a:spcAft>
              <a:buNone/>
            </a:pPr>
            <a:endParaRPr lang="en-GB" sz="600" dirty="0">
              <a:latin typeface="Consolas" panose="020B0609020204030204" pitchFamily="49" charset="0"/>
            </a:endParaRPr>
          </a:p>
          <a:p>
            <a:pPr marL="0" indent="0">
              <a:lnSpc>
                <a:spcPct val="100000"/>
              </a:lnSpc>
              <a:spcBef>
                <a:spcPts val="0"/>
              </a:spcBef>
              <a:spcAft>
                <a:spcPts val="0"/>
              </a:spcAft>
              <a:buNone/>
            </a:pPr>
            <a:r>
              <a:rPr lang="en-GB" sz="600" dirty="0">
                <a:latin typeface="Consolas" panose="020B0609020204030204" pitchFamily="49" charset="0"/>
              </a:rPr>
              <a:t>    double runtime = </a:t>
            </a:r>
            <a:r>
              <a:rPr lang="en-GB" sz="600" dirty="0" err="1">
                <a:latin typeface="Consolas" panose="020B0609020204030204" pitchFamily="49" charset="0"/>
              </a:rPr>
              <a:t>omp_get_wtime</a:t>
            </a:r>
            <a:r>
              <a:rPr lang="en-GB" sz="600" dirty="0">
                <a:latin typeface="Consolas" panose="020B0609020204030204" pitchFamily="49" charset="0"/>
              </a:rPr>
              <a:t>() - </a:t>
            </a:r>
            <a:r>
              <a:rPr lang="en-GB" sz="600" dirty="0" err="1">
                <a:latin typeface="Consolas" panose="020B0609020204030204" pitchFamily="49" charset="0"/>
              </a:rPr>
              <a:t>st</a:t>
            </a:r>
            <a:r>
              <a:rPr lang="en-GB" sz="600" dirty="0">
                <a:latin typeface="Consolas" panose="020B0609020204030204" pitchFamily="49" charset="0"/>
              </a:rPr>
              <a:t>;</a:t>
            </a:r>
          </a:p>
          <a:p>
            <a:pPr marL="0" indent="0">
              <a:lnSpc>
                <a:spcPct val="100000"/>
              </a:lnSpc>
              <a:spcBef>
                <a:spcPts val="0"/>
              </a:spcBef>
              <a:spcAft>
                <a:spcPts val="0"/>
              </a:spcAft>
              <a:buNone/>
            </a:pPr>
            <a:endParaRPr lang="en-GB" sz="600" dirty="0">
              <a:latin typeface="Consolas" panose="020B0609020204030204" pitchFamily="49" charset="0"/>
            </a:endParaRPr>
          </a:p>
          <a:p>
            <a:pPr marL="0" indent="0">
              <a:lnSpc>
                <a:spcPct val="100000"/>
              </a:lnSpc>
              <a:spcBef>
                <a:spcPts val="0"/>
              </a:spcBef>
              <a:spcAft>
                <a:spcPts val="0"/>
              </a:spcAft>
              <a:buNone/>
            </a:pPr>
            <a:r>
              <a:rPr lang="en-GB" sz="600" dirty="0">
                <a:latin typeface="Consolas" panose="020B0609020204030204" pitchFamily="49" charset="0"/>
              </a:rPr>
              <a:t>    </a:t>
            </a:r>
            <a:r>
              <a:rPr lang="en-GB" sz="600" dirty="0" err="1">
                <a:latin typeface="Consolas" panose="020B0609020204030204" pitchFamily="49" charset="0"/>
              </a:rPr>
              <a:t>printf</a:t>
            </a:r>
            <a:r>
              <a:rPr lang="en-GB" sz="600" dirty="0">
                <a:latin typeface="Consolas" panose="020B0609020204030204" pitchFamily="49" charset="0"/>
              </a:rPr>
              <a:t>(" total: %f s\n", runtime);</a:t>
            </a:r>
          </a:p>
          <a:p>
            <a:pPr marL="0" indent="0">
              <a:lnSpc>
                <a:spcPct val="100000"/>
              </a:lnSpc>
              <a:spcBef>
                <a:spcPts val="0"/>
              </a:spcBef>
              <a:spcAft>
                <a:spcPts val="0"/>
              </a:spcAft>
              <a:buNone/>
            </a:pPr>
            <a:endParaRPr lang="en-GB" sz="600" dirty="0">
              <a:latin typeface="Consolas" panose="020B0609020204030204" pitchFamily="49" charset="0"/>
            </a:endParaRPr>
          </a:p>
          <a:p>
            <a:pPr marL="0" indent="0">
              <a:lnSpc>
                <a:spcPct val="100000"/>
              </a:lnSpc>
              <a:spcBef>
                <a:spcPts val="0"/>
              </a:spcBef>
              <a:spcAft>
                <a:spcPts val="0"/>
              </a:spcAft>
              <a:buNone/>
            </a:pPr>
            <a:r>
              <a:rPr lang="en-GB" sz="600" dirty="0">
                <a:latin typeface="Consolas" panose="020B0609020204030204" pitchFamily="49" charset="0"/>
              </a:rPr>
              <a:t>    deallocate(A, Anew);</a:t>
            </a:r>
          </a:p>
          <a:p>
            <a:pPr marL="0" indent="0">
              <a:lnSpc>
                <a:spcPct val="100000"/>
              </a:lnSpc>
              <a:spcBef>
                <a:spcPts val="0"/>
              </a:spcBef>
              <a:spcAft>
                <a:spcPts val="0"/>
              </a:spcAft>
              <a:buNone/>
            </a:pPr>
            <a:endParaRPr lang="en-GB" sz="600" dirty="0">
              <a:latin typeface="Consolas" panose="020B0609020204030204" pitchFamily="49" charset="0"/>
            </a:endParaRPr>
          </a:p>
          <a:p>
            <a:pPr marL="0" indent="0">
              <a:lnSpc>
                <a:spcPct val="100000"/>
              </a:lnSpc>
              <a:spcBef>
                <a:spcPts val="0"/>
              </a:spcBef>
              <a:spcAft>
                <a:spcPts val="0"/>
              </a:spcAft>
              <a:buNone/>
            </a:pPr>
            <a:r>
              <a:rPr lang="en-GB" sz="600" dirty="0">
                <a:latin typeface="Consolas" panose="020B0609020204030204" pitchFamily="49" charset="0"/>
              </a:rPr>
              <a:t>    return 0;</a:t>
            </a:r>
          </a:p>
          <a:p>
            <a:pPr marL="0" indent="0">
              <a:lnSpc>
                <a:spcPct val="100000"/>
              </a:lnSpc>
              <a:spcBef>
                <a:spcPts val="0"/>
              </a:spcBef>
              <a:spcAft>
                <a:spcPts val="0"/>
              </a:spcAft>
              <a:buNone/>
            </a:pPr>
            <a:r>
              <a:rPr lang="en-GB" sz="600" dirty="0">
                <a:latin typeface="Consolas" panose="020B0609020204030204" pitchFamily="49" charset="0"/>
              </a:rPr>
              <a:t>}</a:t>
            </a:r>
          </a:p>
          <a:p>
            <a:pPr marL="0" indent="0">
              <a:lnSpc>
                <a:spcPct val="100000"/>
              </a:lnSpc>
              <a:spcBef>
                <a:spcPts val="0"/>
              </a:spcBef>
              <a:spcAft>
                <a:spcPts val="0"/>
              </a:spcAft>
              <a:buNone/>
            </a:pPr>
            <a:endParaRPr lang="en-GB" sz="400" dirty="0">
              <a:latin typeface="Consolas" panose="020B0609020204030204" pitchFamily="49" charset="0"/>
            </a:endParaRPr>
          </a:p>
        </p:txBody>
      </p:sp>
      <p:sp>
        <p:nvSpPr>
          <p:cNvPr id="7" name="Rectangle 6">
            <a:extLst>
              <a:ext uri="{FF2B5EF4-FFF2-40B4-BE49-F238E27FC236}">
                <a16:creationId xmlns:a16="http://schemas.microsoft.com/office/drawing/2014/main" id="{68725E92-40CE-4A18-B6B0-84977FE011BA}"/>
              </a:ext>
            </a:extLst>
          </p:cNvPr>
          <p:cNvSpPr/>
          <p:nvPr/>
        </p:nvSpPr>
        <p:spPr>
          <a:xfrm>
            <a:off x="360785" y="416767"/>
            <a:ext cx="3029338" cy="4976327"/>
          </a:xfrm>
          <a:prstGeom prst="rect">
            <a:avLst/>
          </a:prstGeom>
          <a:noFill/>
          <a:ln/>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GB" sz="1800" b="0" i="0" u="none" strike="noStrike" kern="1200" cap="none" spc="0" normalizeH="0" baseline="0" noProof="0">
              <a:ln>
                <a:noFill/>
              </a:ln>
              <a:solidFill>
                <a:srgbClr val="B3B3B3"/>
              </a:solidFill>
              <a:effectLst/>
              <a:uLnTx/>
              <a:uFillTx/>
              <a:latin typeface="Arial"/>
              <a:ea typeface="+mn-ea"/>
              <a:cs typeface="+mn-cs"/>
            </a:endParaRPr>
          </a:p>
        </p:txBody>
      </p:sp>
      <p:sp>
        <p:nvSpPr>
          <p:cNvPr id="15" name="TextBox 14">
            <a:extLst>
              <a:ext uri="{FF2B5EF4-FFF2-40B4-BE49-F238E27FC236}">
                <a16:creationId xmlns:a16="http://schemas.microsoft.com/office/drawing/2014/main" id="{A7E2BDDB-7D6D-4713-809D-86DCE763C83D}"/>
              </a:ext>
            </a:extLst>
          </p:cNvPr>
          <p:cNvSpPr txBox="1"/>
          <p:nvPr/>
        </p:nvSpPr>
        <p:spPr>
          <a:xfrm>
            <a:off x="1038659" y="5372251"/>
            <a:ext cx="1661839" cy="38318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marL="0" marR="0" lvl="0" indent="0" algn="ctr" defTabSz="457200" rtl="0" eaLnBrk="1" fontAlgn="base" latinLnBrk="0" hangingPunct="1">
              <a:lnSpc>
                <a:spcPct val="90000"/>
              </a:lnSpc>
              <a:spcBef>
                <a:spcPct val="0"/>
              </a:spcBef>
              <a:spcAft>
                <a:spcPct val="0"/>
              </a:spcAft>
              <a:buClrTx/>
              <a:buSzTx/>
              <a:buFontTx/>
              <a:buNone/>
              <a:tabLst/>
              <a:defRPr/>
            </a:pPr>
            <a:r>
              <a:rPr kumimoji="0" lang="en-GB" sz="700" b="0" i="0" u="none" strike="noStrike" kern="1200" cap="none" spc="0" normalizeH="0" baseline="0" noProof="0" dirty="0" err="1">
                <a:ln>
                  <a:noFill/>
                </a:ln>
                <a:solidFill>
                  <a:srgbClr val="000000"/>
                </a:solidFill>
                <a:effectLst/>
                <a:uLnTx/>
                <a:uFillTx/>
                <a:latin typeface="Arial"/>
                <a:ea typeface="+mn-ea"/>
                <a:cs typeface="+mn-cs"/>
              </a:rPr>
              <a:t>jacobi.c</a:t>
            </a:r>
            <a:r>
              <a:rPr kumimoji="0" lang="en-GB" sz="700" b="0" i="0" u="none" strike="noStrike" kern="1200" cap="none" spc="0" normalizeH="0" baseline="0" noProof="0" dirty="0">
                <a:ln>
                  <a:noFill/>
                </a:ln>
                <a:solidFill>
                  <a:srgbClr val="000000"/>
                </a:solidFill>
                <a:effectLst/>
                <a:uLnTx/>
                <a:uFillTx/>
                <a:latin typeface="Arial"/>
                <a:ea typeface="+mn-ea"/>
                <a:cs typeface="+mn-cs"/>
              </a:rPr>
              <a:t> </a:t>
            </a:r>
          </a:p>
          <a:p>
            <a:pPr marL="0" marR="0" lvl="0" indent="0" algn="ctr" defTabSz="457200" rtl="0" eaLnBrk="1" fontAlgn="base" latinLnBrk="0" hangingPunct="1">
              <a:lnSpc>
                <a:spcPct val="90000"/>
              </a:lnSpc>
              <a:spcBef>
                <a:spcPct val="0"/>
              </a:spcBef>
              <a:spcAft>
                <a:spcPct val="0"/>
              </a:spcAft>
              <a:buClrTx/>
              <a:buSzTx/>
              <a:buFontTx/>
              <a:buNone/>
              <a:tabLst/>
              <a:defRPr/>
            </a:pPr>
            <a:r>
              <a:rPr kumimoji="0" lang="en-GB" sz="700" b="0" i="0" u="none" strike="noStrike" kern="1200" cap="none" spc="0" normalizeH="0" baseline="0" noProof="0" dirty="0">
                <a:ln>
                  <a:noFill/>
                </a:ln>
                <a:solidFill>
                  <a:srgbClr val="000000"/>
                </a:solidFill>
                <a:effectLst/>
                <a:uLnTx/>
                <a:uFillTx/>
                <a:latin typeface="Arial"/>
                <a:ea typeface="+mn-ea"/>
                <a:cs typeface="+mn-cs"/>
              </a:rPr>
              <a:t>(starting and ending of ranges are </a:t>
            </a:r>
            <a:r>
              <a:rPr kumimoji="0" lang="en-GB" sz="700" b="1" i="0" u="none" strike="noStrike" kern="1200" cap="none" spc="0" normalizeH="0" baseline="0" noProof="0" dirty="0">
                <a:ln>
                  <a:noFill/>
                </a:ln>
                <a:solidFill>
                  <a:srgbClr val="000000"/>
                </a:solidFill>
                <a:effectLst/>
                <a:uLnTx/>
                <a:uFillTx/>
                <a:latin typeface="Arial"/>
                <a:ea typeface="+mn-ea"/>
                <a:cs typeface="+mn-cs"/>
              </a:rPr>
              <a:t>highlighted</a:t>
            </a:r>
            <a:r>
              <a:rPr kumimoji="0" lang="en-GB" sz="700" b="0" i="0" u="none" strike="noStrike" kern="1200" cap="none" spc="0" normalizeH="0" baseline="0" noProof="0" dirty="0">
                <a:ln>
                  <a:noFill/>
                </a:ln>
                <a:solidFill>
                  <a:srgbClr val="000000"/>
                </a:solidFill>
                <a:effectLst/>
                <a:uLnTx/>
                <a:uFillTx/>
                <a:latin typeface="Arial"/>
                <a:ea typeface="+mn-ea"/>
                <a:cs typeface="+mn-cs"/>
              </a:rPr>
              <a:t> with the </a:t>
            </a:r>
            <a:r>
              <a:rPr kumimoji="0" lang="en-GB" sz="700" b="1" i="0" u="none" strike="noStrike" kern="1200" cap="none" spc="0" normalizeH="0" baseline="0" noProof="0" dirty="0">
                <a:ln>
                  <a:noFill/>
                </a:ln>
                <a:solidFill>
                  <a:srgbClr val="000000"/>
                </a:solidFill>
                <a:effectLst/>
                <a:uLnTx/>
                <a:uFillTx/>
                <a:latin typeface="Arial"/>
                <a:ea typeface="+mn-ea"/>
                <a:cs typeface="+mn-cs"/>
              </a:rPr>
              <a:t>same</a:t>
            </a:r>
            <a:r>
              <a:rPr kumimoji="0" lang="en-GB" sz="700" b="0" i="0" u="none" strike="noStrike" kern="1200" cap="none" spc="0" normalizeH="0" baseline="0" noProof="0" dirty="0">
                <a:ln>
                  <a:noFill/>
                </a:ln>
                <a:solidFill>
                  <a:srgbClr val="000000"/>
                </a:solidFill>
                <a:effectLst/>
                <a:uLnTx/>
                <a:uFillTx/>
                <a:latin typeface="Arial"/>
                <a:ea typeface="+mn-ea"/>
                <a:cs typeface="+mn-cs"/>
              </a:rPr>
              <a:t> </a:t>
            </a:r>
            <a:r>
              <a:rPr kumimoji="0" lang="en-GB" sz="700" b="0" i="0" u="none" strike="noStrike" kern="1200" cap="none" spc="0" normalizeH="0" baseline="0" noProof="0" dirty="0" err="1">
                <a:ln>
                  <a:noFill/>
                </a:ln>
                <a:solidFill>
                  <a:srgbClr val="000000"/>
                </a:solidFill>
                <a:effectLst/>
                <a:uLnTx/>
                <a:uFillTx/>
                <a:latin typeface="Arial"/>
                <a:ea typeface="+mn-ea"/>
                <a:cs typeface="+mn-cs"/>
              </a:rPr>
              <a:t>color</a:t>
            </a:r>
            <a:r>
              <a:rPr kumimoji="0" lang="en-GB" sz="700" b="0" i="0" u="none" strike="noStrike" kern="1200" cap="none" spc="0" normalizeH="0" baseline="0" noProof="0" dirty="0">
                <a:ln>
                  <a:noFill/>
                </a:ln>
                <a:solidFill>
                  <a:srgbClr val="000000"/>
                </a:solidFill>
                <a:effectLst/>
                <a:uLnTx/>
                <a:uFillTx/>
                <a:latin typeface="Arial"/>
                <a:ea typeface="+mn-ea"/>
                <a:cs typeface="+mn-cs"/>
              </a:rPr>
              <a:t>) </a:t>
            </a:r>
          </a:p>
        </p:txBody>
      </p:sp>
      <p:cxnSp>
        <p:nvCxnSpPr>
          <p:cNvPr id="18" name="Connector: Curved 17">
            <a:extLst>
              <a:ext uri="{FF2B5EF4-FFF2-40B4-BE49-F238E27FC236}">
                <a16:creationId xmlns:a16="http://schemas.microsoft.com/office/drawing/2014/main" id="{93075E61-0A4E-4722-B179-7A02B3A9BDC3}"/>
              </a:ext>
            </a:extLst>
          </p:cNvPr>
          <p:cNvCxnSpPr>
            <a:cxnSpLocks/>
            <a:stCxn id="16" idx="6"/>
            <a:endCxn id="19" idx="0"/>
          </p:cNvCxnSpPr>
          <p:nvPr/>
        </p:nvCxnSpPr>
        <p:spPr>
          <a:xfrm>
            <a:off x="8483971" y="3460254"/>
            <a:ext cx="1375759" cy="1757062"/>
          </a:xfrm>
          <a:prstGeom prst="curvedConnector2">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7F50424E-5A83-45B5-931A-103F4FA7620B}"/>
              </a:ext>
            </a:extLst>
          </p:cNvPr>
          <p:cNvSpPr txBox="1"/>
          <p:nvPr/>
        </p:nvSpPr>
        <p:spPr>
          <a:xfrm>
            <a:off x="8963798" y="5217316"/>
            <a:ext cx="1791864" cy="466281"/>
          </a:xfrm>
          <a:prstGeom prst="rect">
            <a:avLst/>
          </a:prstGeom>
          <a:no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marL="0" marR="0" lvl="0" indent="0" algn="ctr" defTabSz="457200" rtl="0" eaLnBrk="1" fontAlgn="base" latinLnBrk="0" hangingPunct="1">
              <a:lnSpc>
                <a:spcPct val="90000"/>
              </a:lnSpc>
              <a:spcBef>
                <a:spcPct val="0"/>
              </a:spcBef>
              <a:spcAft>
                <a:spcPct val="0"/>
              </a:spcAft>
              <a:buClrTx/>
              <a:buSzTx/>
              <a:buFontTx/>
              <a:buNone/>
              <a:tabLst/>
              <a:defRPr/>
            </a:pPr>
            <a:r>
              <a:rPr kumimoji="0" lang="en-GB" sz="900" b="0" i="0" u="none" strike="noStrike" kern="1200" cap="none" spc="0" normalizeH="0" baseline="0" noProof="0" dirty="0">
                <a:ln>
                  <a:noFill/>
                </a:ln>
                <a:solidFill>
                  <a:srgbClr val="000000"/>
                </a:solidFill>
                <a:effectLst/>
                <a:uLnTx/>
                <a:uFillTx/>
                <a:latin typeface="Arial"/>
                <a:ea typeface="+mn-ea"/>
                <a:cs typeface="+mn-cs"/>
              </a:rPr>
              <a:t>Open </a:t>
            </a:r>
            <a:r>
              <a:rPr kumimoji="0" lang="en-GB" sz="900" b="0" i="0" u="none" strike="noStrike" kern="1200" cap="none" spc="0" normalizeH="0" baseline="0" noProof="0" dirty="0" err="1">
                <a:ln>
                  <a:noFill/>
                </a:ln>
                <a:solidFill>
                  <a:srgbClr val="000000"/>
                </a:solidFill>
                <a:effectLst/>
                <a:uLnTx/>
                <a:uFillTx/>
                <a:latin typeface="Arial"/>
                <a:ea typeface="+mn-ea"/>
                <a:cs typeface="+mn-cs"/>
              </a:rPr>
              <a:t>laplace-seq.qdrep</a:t>
            </a:r>
            <a:r>
              <a:rPr kumimoji="0" lang="en-GB" sz="900" b="0" i="0" u="none" strike="noStrike" kern="1200" cap="none" spc="0" normalizeH="0" baseline="0" noProof="0" dirty="0">
                <a:ln>
                  <a:noFill/>
                </a:ln>
                <a:solidFill>
                  <a:srgbClr val="000000"/>
                </a:solidFill>
                <a:effectLst/>
                <a:uLnTx/>
                <a:uFillTx/>
                <a:latin typeface="Arial"/>
                <a:ea typeface="+mn-ea"/>
                <a:cs typeface="+mn-cs"/>
              </a:rPr>
              <a:t> with </a:t>
            </a:r>
            <a:r>
              <a:rPr kumimoji="0" lang="en-GB" sz="900" b="0" i="0" u="none" strike="noStrike" kern="1200" cap="none" spc="0" normalizeH="0" baseline="0" noProof="0" dirty="0" err="1">
                <a:ln>
                  <a:noFill/>
                </a:ln>
                <a:solidFill>
                  <a:srgbClr val="000000"/>
                </a:solidFill>
                <a:effectLst/>
                <a:uLnTx/>
                <a:uFillTx/>
                <a:latin typeface="Arial"/>
                <a:ea typeface="+mn-ea"/>
                <a:cs typeface="+mn-cs"/>
              </a:rPr>
              <a:t>Nsight</a:t>
            </a:r>
            <a:r>
              <a:rPr kumimoji="0" lang="en-GB" sz="900" b="0" i="0" u="none" strike="noStrike" kern="1200" cap="none" spc="0" normalizeH="0" baseline="0" noProof="0" dirty="0">
                <a:ln>
                  <a:noFill/>
                </a:ln>
                <a:solidFill>
                  <a:srgbClr val="000000"/>
                </a:solidFill>
                <a:effectLst/>
                <a:uLnTx/>
                <a:uFillTx/>
                <a:latin typeface="Arial"/>
                <a:ea typeface="+mn-ea"/>
                <a:cs typeface="+mn-cs"/>
              </a:rPr>
              <a:t> System GUI to view the timeline</a:t>
            </a:r>
          </a:p>
        </p:txBody>
      </p:sp>
      <p:sp>
        <p:nvSpPr>
          <p:cNvPr id="27" name="Rectangle 26">
            <a:extLst>
              <a:ext uri="{FF2B5EF4-FFF2-40B4-BE49-F238E27FC236}">
                <a16:creationId xmlns:a16="http://schemas.microsoft.com/office/drawing/2014/main" id="{239BFF18-EDDD-4DA0-BB1D-200E9800F06E}"/>
              </a:ext>
            </a:extLst>
          </p:cNvPr>
          <p:cNvSpPr/>
          <p:nvPr/>
        </p:nvSpPr>
        <p:spPr>
          <a:xfrm>
            <a:off x="3495994" y="4275767"/>
            <a:ext cx="349250" cy="131078"/>
          </a:xfrm>
          <a:prstGeom prst="rect">
            <a:avLst/>
          </a:prstGeom>
          <a:no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29" name="Connector: Curved 28">
            <a:extLst>
              <a:ext uri="{FF2B5EF4-FFF2-40B4-BE49-F238E27FC236}">
                <a16:creationId xmlns:a16="http://schemas.microsoft.com/office/drawing/2014/main" id="{076932B5-6115-4306-A808-97866E6938EE}"/>
              </a:ext>
            </a:extLst>
          </p:cNvPr>
          <p:cNvCxnSpPr>
            <a:cxnSpLocks/>
            <a:stCxn id="27" idx="3"/>
          </p:cNvCxnSpPr>
          <p:nvPr/>
        </p:nvCxnSpPr>
        <p:spPr>
          <a:xfrm>
            <a:off x="3845244" y="4341306"/>
            <a:ext cx="107950" cy="446510"/>
          </a:xfrm>
          <a:prstGeom prst="curvedConnector2">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AB8BD382-8F1D-4DA6-9D26-10879D010B72}"/>
              </a:ext>
            </a:extLst>
          </p:cNvPr>
          <p:cNvSpPr txBox="1"/>
          <p:nvPr/>
        </p:nvSpPr>
        <p:spPr>
          <a:xfrm>
            <a:off x="3466078" y="4772507"/>
            <a:ext cx="2628116" cy="466281"/>
          </a:xfrm>
          <a:prstGeom prst="rect">
            <a:avLst/>
          </a:prstGeom>
          <a:noFill/>
          <a:ln w="254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marL="0" marR="0" lvl="0" indent="0" algn="ctr" defTabSz="457200" rtl="0" eaLnBrk="1" fontAlgn="base" latinLnBrk="0" hangingPunct="1">
              <a:lnSpc>
                <a:spcPct val="90000"/>
              </a:lnSpc>
              <a:spcBef>
                <a:spcPct val="0"/>
              </a:spcBef>
              <a:spcAft>
                <a:spcPct val="0"/>
              </a:spcAft>
              <a:buClrTx/>
              <a:buSzTx/>
              <a:buFontTx/>
              <a:buNone/>
              <a:tabLst/>
              <a:defRPr/>
            </a:pPr>
            <a:r>
              <a:rPr kumimoji="0" lang="en-GB" sz="900" b="0" i="0" u="none" strike="noStrike" kern="1200" cap="none" spc="0" normalizeH="0" baseline="0" noProof="0" dirty="0">
                <a:ln>
                  <a:noFill/>
                </a:ln>
                <a:solidFill>
                  <a:srgbClr val="000000"/>
                </a:solidFill>
                <a:effectLst/>
                <a:uLnTx/>
                <a:uFillTx/>
                <a:latin typeface="Arial"/>
                <a:ea typeface="+mn-ea"/>
                <a:cs typeface="+mn-cs"/>
              </a:rPr>
              <a:t>“calc” region (</a:t>
            </a:r>
            <a:r>
              <a:rPr kumimoji="0" lang="en-GB" sz="900" b="0" i="0" u="none" strike="noStrike" kern="1200" cap="none" spc="0" normalizeH="0" baseline="0" noProof="0" dirty="0" err="1">
                <a:ln>
                  <a:noFill/>
                </a:ln>
                <a:solidFill>
                  <a:srgbClr val="000000"/>
                </a:solidFill>
                <a:effectLst/>
                <a:uLnTx/>
                <a:uFillTx/>
                <a:latin typeface="Arial"/>
                <a:ea typeface="+mn-ea"/>
                <a:cs typeface="+mn-cs"/>
              </a:rPr>
              <a:t>calcNext</a:t>
            </a:r>
            <a:r>
              <a:rPr kumimoji="0" lang="en-GB" sz="900" b="0" i="0" u="none" strike="noStrike" kern="1200" cap="none" spc="0" normalizeH="0" baseline="0" noProof="0" dirty="0">
                <a:ln>
                  <a:noFill/>
                </a:ln>
                <a:solidFill>
                  <a:srgbClr val="000000"/>
                </a:solidFill>
                <a:effectLst/>
                <a:uLnTx/>
                <a:uFillTx/>
                <a:latin typeface="Arial"/>
                <a:ea typeface="+mn-ea"/>
                <a:cs typeface="+mn-cs"/>
              </a:rPr>
              <a:t> function) takes 26.6%</a:t>
            </a:r>
          </a:p>
          <a:p>
            <a:pPr marL="0" marR="0" lvl="0" indent="0" algn="ctr" defTabSz="457200" rtl="0" eaLnBrk="1" fontAlgn="base" latinLnBrk="0" hangingPunct="1">
              <a:lnSpc>
                <a:spcPct val="90000"/>
              </a:lnSpc>
              <a:spcBef>
                <a:spcPct val="0"/>
              </a:spcBef>
              <a:spcAft>
                <a:spcPct val="0"/>
              </a:spcAft>
              <a:buClrTx/>
              <a:buSzTx/>
              <a:buFontTx/>
              <a:buNone/>
              <a:tabLst/>
              <a:defRPr/>
            </a:pPr>
            <a:r>
              <a:rPr kumimoji="0" lang="en-GB" sz="900" b="0" i="0" u="none" strike="noStrike" kern="1200" cap="none" spc="0" normalizeH="0" baseline="0" noProof="0" dirty="0">
                <a:ln>
                  <a:noFill/>
                </a:ln>
                <a:solidFill>
                  <a:srgbClr val="000000"/>
                </a:solidFill>
                <a:effectLst/>
                <a:uLnTx/>
                <a:uFillTx/>
                <a:latin typeface="Arial"/>
                <a:ea typeface="+mn-ea"/>
                <a:cs typeface="+mn-cs"/>
              </a:rPr>
              <a:t>“swap” region (swap function) takes 23.4% of total execution time</a:t>
            </a:r>
          </a:p>
        </p:txBody>
      </p:sp>
      <p:graphicFrame>
        <p:nvGraphicFramePr>
          <p:cNvPr id="32" name="Table 32">
            <a:extLst>
              <a:ext uri="{FF2B5EF4-FFF2-40B4-BE49-F238E27FC236}">
                <a16:creationId xmlns:a16="http://schemas.microsoft.com/office/drawing/2014/main" id="{92E3252F-DDFF-4C11-83A6-6E3420DC9536}"/>
              </a:ext>
            </a:extLst>
          </p:cNvPr>
          <p:cNvGraphicFramePr>
            <a:graphicFrameLocks noGrp="1"/>
          </p:cNvGraphicFramePr>
          <p:nvPr/>
        </p:nvGraphicFramePr>
        <p:xfrm>
          <a:off x="3670619" y="390261"/>
          <a:ext cx="5235456" cy="1280160"/>
        </p:xfrm>
        <a:graphic>
          <a:graphicData uri="http://schemas.openxmlformats.org/drawingml/2006/table">
            <a:tbl>
              <a:tblPr firstRow="1" bandRow="1">
                <a:tableStyleId>{2D5ABB26-0587-4C30-8999-92F81FD0307C}</a:tableStyleId>
              </a:tblPr>
              <a:tblGrid>
                <a:gridCol w="1289428">
                  <a:extLst>
                    <a:ext uri="{9D8B030D-6E8A-4147-A177-3AD203B41FA5}">
                      <a16:colId xmlns:a16="http://schemas.microsoft.com/office/drawing/2014/main" val="4216638179"/>
                    </a:ext>
                  </a:extLst>
                </a:gridCol>
                <a:gridCol w="3946028">
                  <a:extLst>
                    <a:ext uri="{9D8B030D-6E8A-4147-A177-3AD203B41FA5}">
                      <a16:colId xmlns:a16="http://schemas.microsoft.com/office/drawing/2014/main" val="4033061632"/>
                    </a:ext>
                  </a:extLst>
                </a:gridCol>
              </a:tblGrid>
              <a:tr h="205454">
                <a:tc>
                  <a:txBody>
                    <a:bodyPr/>
                    <a:lstStyle/>
                    <a:p>
                      <a:r>
                        <a:rPr lang="en-GB" sz="900" b="1" dirty="0">
                          <a:solidFill>
                            <a:schemeClr val="bg1"/>
                          </a:solidFill>
                          <a:latin typeface="Consolas" panose="020B0609020204030204" pitchFamily="49" charset="0"/>
                        </a:rPr>
                        <a:t>-t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900" dirty="0">
                          <a:solidFill>
                            <a:schemeClr val="bg1"/>
                          </a:solidFill>
                        </a:rPr>
                        <a:t>Selects the APIs to be traced (</a:t>
                      </a:r>
                      <a:r>
                        <a:rPr lang="en-GB" sz="900" dirty="0" err="1">
                          <a:solidFill>
                            <a:schemeClr val="bg1"/>
                          </a:solidFill>
                        </a:rPr>
                        <a:t>nvtx</a:t>
                      </a:r>
                      <a:r>
                        <a:rPr lang="en-GB" sz="900" dirty="0">
                          <a:solidFill>
                            <a:schemeClr val="bg1"/>
                          </a:solidFill>
                        </a:rPr>
                        <a:t> in this example)</a:t>
                      </a:r>
                    </a:p>
                  </a:txBody>
                  <a:tcPr/>
                </a:tc>
                <a:extLst>
                  <a:ext uri="{0D108BD9-81ED-4DB2-BD59-A6C34878D82A}">
                    <a16:rowId xmlns:a16="http://schemas.microsoft.com/office/drawing/2014/main" val="1068397678"/>
                  </a:ext>
                </a:extLst>
              </a:tr>
              <a:tr h="205454">
                <a:tc>
                  <a:txBody>
                    <a:bodyPr/>
                    <a:lstStyle/>
                    <a:p>
                      <a:r>
                        <a:rPr lang="en-GB" sz="900" b="1" dirty="0">
                          <a:solidFill>
                            <a:schemeClr val="bg1"/>
                          </a:solidFill>
                          <a:latin typeface="Consolas" panose="020B0609020204030204" pitchFamily="49" charset="0"/>
                        </a:rPr>
                        <a:t>--status </a:t>
                      </a:r>
                    </a:p>
                  </a:txBody>
                  <a:tcPr/>
                </a:tc>
                <a:tc>
                  <a:txBody>
                    <a:bodyPr/>
                    <a:lstStyle/>
                    <a:p>
                      <a:r>
                        <a:rPr lang="en-GB" sz="900" dirty="0">
                          <a:solidFill>
                            <a:schemeClr val="bg1"/>
                          </a:solidFill>
                        </a:rPr>
                        <a:t>if true, generates summary of statistics after the collection</a:t>
                      </a:r>
                    </a:p>
                  </a:txBody>
                  <a:tcPr/>
                </a:tc>
                <a:extLst>
                  <a:ext uri="{0D108BD9-81ED-4DB2-BD59-A6C34878D82A}">
                    <a16:rowId xmlns:a16="http://schemas.microsoft.com/office/drawing/2014/main" val="4165467755"/>
                  </a:ext>
                </a:extLst>
              </a:tr>
              <a:tr h="205454">
                <a:tc>
                  <a:txBody>
                    <a:bodyPr/>
                    <a:lstStyle/>
                    <a:p>
                      <a:r>
                        <a:rPr lang="en-GB" sz="900" b="1" dirty="0">
                          <a:solidFill>
                            <a:schemeClr val="bg1"/>
                          </a:solidFill>
                          <a:latin typeface="Consolas" panose="020B0609020204030204" pitchFamily="49" charset="0"/>
                        </a:rPr>
                        <a:t>-b</a:t>
                      </a:r>
                    </a:p>
                  </a:txBody>
                  <a:tcPr/>
                </a:tc>
                <a:tc>
                  <a:txBody>
                    <a:bodyPr/>
                    <a:lstStyle/>
                    <a:p>
                      <a:r>
                        <a:rPr lang="en-GB" sz="900" dirty="0">
                          <a:solidFill>
                            <a:schemeClr val="bg1"/>
                          </a:solidFill>
                        </a:rPr>
                        <a:t>Selects the </a:t>
                      </a:r>
                      <a:r>
                        <a:rPr lang="en-GB" sz="900" dirty="0" err="1">
                          <a:solidFill>
                            <a:schemeClr val="bg1"/>
                          </a:solidFill>
                        </a:rPr>
                        <a:t>backtrace</a:t>
                      </a:r>
                      <a:r>
                        <a:rPr lang="en-GB" sz="900" dirty="0">
                          <a:solidFill>
                            <a:schemeClr val="bg1"/>
                          </a:solidFill>
                        </a:rPr>
                        <a:t> method to use while sampling. The option dwarf uses DWARF's CFI (Call Frame Information).</a:t>
                      </a:r>
                    </a:p>
                  </a:txBody>
                  <a:tcPr/>
                </a:tc>
                <a:extLst>
                  <a:ext uri="{0D108BD9-81ED-4DB2-BD59-A6C34878D82A}">
                    <a16:rowId xmlns:a16="http://schemas.microsoft.com/office/drawing/2014/main" val="1628741587"/>
                  </a:ext>
                </a:extLst>
              </a:tr>
              <a:tr h="205454">
                <a:tc>
                  <a:txBody>
                    <a:bodyPr/>
                    <a:lstStyle/>
                    <a:p>
                      <a:r>
                        <a:rPr lang="en-GB" sz="900" b="1" dirty="0">
                          <a:solidFill>
                            <a:schemeClr val="bg1"/>
                          </a:solidFill>
                          <a:latin typeface="Consolas" panose="020B0609020204030204" pitchFamily="49" charset="0"/>
                        </a:rPr>
                        <a:t>--force-overwrite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900" dirty="0">
                          <a:solidFill>
                            <a:schemeClr val="bg1"/>
                          </a:solidFill>
                        </a:rPr>
                        <a:t>if true, overwrites the existing results</a:t>
                      </a:r>
                    </a:p>
                  </a:txBody>
                  <a:tcPr/>
                </a:tc>
                <a:extLst>
                  <a:ext uri="{0D108BD9-81ED-4DB2-BD59-A6C34878D82A}">
                    <a16:rowId xmlns:a16="http://schemas.microsoft.com/office/drawing/2014/main" val="2852049542"/>
                  </a:ext>
                </a:extLst>
              </a:tr>
              <a:tr h="205454">
                <a:tc>
                  <a:txBody>
                    <a:bodyPr/>
                    <a:lstStyle/>
                    <a:p>
                      <a:r>
                        <a:rPr lang="en-GB" sz="900" b="1" dirty="0">
                          <a:solidFill>
                            <a:schemeClr val="bg1"/>
                          </a:solidFill>
                          <a:latin typeface="Consolas" panose="020B0609020204030204" pitchFamily="49" charset="0"/>
                        </a:rPr>
                        <a:t>-o</a:t>
                      </a:r>
                    </a:p>
                  </a:txBody>
                  <a:tcPr/>
                </a:tc>
                <a:tc>
                  <a:txBody>
                    <a:bodyPr/>
                    <a:lstStyle/>
                    <a:p>
                      <a:r>
                        <a:rPr lang="en-GB" sz="900" dirty="0">
                          <a:solidFill>
                            <a:schemeClr val="bg1"/>
                          </a:solidFill>
                        </a:rPr>
                        <a:t>sets the output (</a:t>
                      </a:r>
                      <a:r>
                        <a:rPr lang="en-GB" sz="900" dirty="0" err="1">
                          <a:solidFill>
                            <a:schemeClr val="bg1"/>
                          </a:solidFill>
                        </a:rPr>
                        <a:t>qdrep</a:t>
                      </a:r>
                      <a:r>
                        <a:rPr lang="en-GB" sz="900" dirty="0">
                          <a:solidFill>
                            <a:schemeClr val="bg1"/>
                          </a:solidFill>
                        </a:rPr>
                        <a:t>) filename</a:t>
                      </a:r>
                    </a:p>
                  </a:txBody>
                  <a:tcPr/>
                </a:tc>
                <a:extLst>
                  <a:ext uri="{0D108BD9-81ED-4DB2-BD59-A6C34878D82A}">
                    <a16:rowId xmlns:a16="http://schemas.microsoft.com/office/drawing/2014/main" val="827025549"/>
                  </a:ext>
                </a:extLst>
              </a:tr>
            </a:tbl>
          </a:graphicData>
        </a:graphic>
      </p:graphicFrame>
      <p:sp>
        <p:nvSpPr>
          <p:cNvPr id="37" name="Rectangle 36">
            <a:extLst>
              <a:ext uri="{FF2B5EF4-FFF2-40B4-BE49-F238E27FC236}">
                <a16:creationId xmlns:a16="http://schemas.microsoft.com/office/drawing/2014/main" id="{4E26C823-810F-4432-9B78-5FD37F846E64}"/>
              </a:ext>
            </a:extLst>
          </p:cNvPr>
          <p:cNvSpPr/>
          <p:nvPr/>
        </p:nvSpPr>
        <p:spPr>
          <a:xfrm>
            <a:off x="3676651" y="390262"/>
            <a:ext cx="4955768" cy="1293242"/>
          </a:xfrm>
          <a:prstGeom prst="rect">
            <a:avLst/>
          </a:prstGeom>
          <a:noFill/>
          <a:ln>
            <a:solidFill>
              <a:srgbClr val="7030A0"/>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GB" sz="1800" b="0" i="0" u="none" strike="noStrike" kern="1200" cap="none" spc="0" normalizeH="0" baseline="0" noProof="0">
              <a:ln>
                <a:noFill/>
              </a:ln>
              <a:solidFill>
                <a:srgbClr val="B3B3B3"/>
              </a:solidFill>
              <a:effectLst/>
              <a:uLnTx/>
              <a:uFillTx/>
              <a:latin typeface="Arial"/>
              <a:ea typeface="+mn-ea"/>
              <a:cs typeface="+mn-cs"/>
            </a:endParaRPr>
          </a:p>
        </p:txBody>
      </p:sp>
      <p:cxnSp>
        <p:nvCxnSpPr>
          <p:cNvPr id="59" name="Connector: Curved 58">
            <a:extLst>
              <a:ext uri="{FF2B5EF4-FFF2-40B4-BE49-F238E27FC236}">
                <a16:creationId xmlns:a16="http://schemas.microsoft.com/office/drawing/2014/main" id="{DFE24DC1-8ADC-4B7F-9707-47948B993B85}"/>
              </a:ext>
            </a:extLst>
          </p:cNvPr>
          <p:cNvCxnSpPr>
            <a:cxnSpLocks/>
          </p:cNvCxnSpPr>
          <p:nvPr/>
        </p:nvCxnSpPr>
        <p:spPr>
          <a:xfrm rot="10800000">
            <a:off x="8632420" y="990936"/>
            <a:ext cx="1506547" cy="992282"/>
          </a:xfrm>
          <a:prstGeom prst="curvedConnector3">
            <a:avLst>
              <a:gd name="adj1" fmla="val 3476"/>
            </a:avLst>
          </a:prstGeom>
          <a:ln w="254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55" name="Rectangle 54">
            <a:extLst>
              <a:ext uri="{FF2B5EF4-FFF2-40B4-BE49-F238E27FC236}">
                <a16:creationId xmlns:a16="http://schemas.microsoft.com/office/drawing/2014/main" id="{CF0F9594-2A7C-4AA6-877F-B41C8F820604}"/>
              </a:ext>
            </a:extLst>
          </p:cNvPr>
          <p:cNvSpPr/>
          <p:nvPr/>
        </p:nvSpPr>
        <p:spPr>
          <a:xfrm>
            <a:off x="7182030" y="1983216"/>
            <a:ext cx="3745170" cy="263319"/>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24" name="Right Brace 23">
            <a:extLst>
              <a:ext uri="{FF2B5EF4-FFF2-40B4-BE49-F238E27FC236}">
                <a16:creationId xmlns:a16="http://schemas.microsoft.com/office/drawing/2014/main" id="{FBAF5061-9748-47F1-BD80-5821CCF194F8}"/>
              </a:ext>
            </a:extLst>
          </p:cNvPr>
          <p:cNvSpPr/>
          <p:nvPr/>
        </p:nvSpPr>
        <p:spPr>
          <a:xfrm>
            <a:off x="7031388" y="4102994"/>
            <a:ext cx="231317" cy="401239"/>
          </a:xfrm>
          <a:prstGeom prst="rightBrace">
            <a:avLst/>
          </a:prstGeom>
          <a:ln w="2540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rial"/>
              <a:ea typeface="+mn-ea"/>
              <a:cs typeface="+mn-cs"/>
            </a:endParaRPr>
          </a:p>
        </p:txBody>
      </p:sp>
      <p:sp>
        <p:nvSpPr>
          <p:cNvPr id="16" name="Oval 15">
            <a:extLst>
              <a:ext uri="{FF2B5EF4-FFF2-40B4-BE49-F238E27FC236}">
                <a16:creationId xmlns:a16="http://schemas.microsoft.com/office/drawing/2014/main" id="{46DFF594-4A09-45A8-8161-DBFB684F3802}"/>
              </a:ext>
            </a:extLst>
          </p:cNvPr>
          <p:cNvSpPr/>
          <p:nvPr/>
        </p:nvSpPr>
        <p:spPr>
          <a:xfrm>
            <a:off x="7700199" y="3314078"/>
            <a:ext cx="783772" cy="292351"/>
          </a:xfrm>
          <a:prstGeom prst="ellipse">
            <a:avLst/>
          </a:prstGeom>
          <a:noFill/>
          <a:ln/>
        </p:spPr>
        <p:style>
          <a:lnRef idx="2">
            <a:schemeClr val="accent4"/>
          </a:lnRef>
          <a:fillRef idx="1">
            <a:schemeClr val="lt1"/>
          </a:fillRef>
          <a:effectRef idx="0">
            <a:schemeClr val="accent4"/>
          </a:effectRef>
          <a:fontRef idx="minor">
            <a:schemeClr val="dk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GB" sz="1800" b="0" i="0" u="none" strike="noStrike" kern="1200" cap="none" spc="0" normalizeH="0" baseline="0" noProof="0">
              <a:ln>
                <a:noFill/>
              </a:ln>
              <a:solidFill>
                <a:srgbClr val="B3B3B3"/>
              </a:solidFill>
              <a:effectLst/>
              <a:uLnTx/>
              <a:uFillTx/>
              <a:latin typeface="Arial"/>
              <a:ea typeface="+mn-ea"/>
              <a:cs typeface="+mn-cs"/>
            </a:endParaRPr>
          </a:p>
        </p:txBody>
      </p:sp>
      <p:sp>
        <p:nvSpPr>
          <p:cNvPr id="23" name="TextBox 22">
            <a:extLst>
              <a:ext uri="{FF2B5EF4-FFF2-40B4-BE49-F238E27FC236}">
                <a16:creationId xmlns:a16="http://schemas.microsoft.com/office/drawing/2014/main" id="{B7A698E3-2875-4F5B-A980-C32502FA93BB}"/>
              </a:ext>
            </a:extLst>
          </p:cNvPr>
          <p:cNvSpPr txBox="1"/>
          <p:nvPr/>
        </p:nvSpPr>
        <p:spPr>
          <a:xfrm>
            <a:off x="7320825" y="4132797"/>
            <a:ext cx="882650" cy="341632"/>
          </a:xfrm>
          <a:prstGeom prst="rect">
            <a:avLst/>
          </a:prstGeom>
          <a:no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marL="0" marR="0" lvl="0" indent="0" algn="ctr" defTabSz="457200" rtl="0" eaLnBrk="1" fontAlgn="base" latinLnBrk="0" hangingPunct="1">
              <a:lnSpc>
                <a:spcPct val="90000"/>
              </a:lnSpc>
              <a:spcBef>
                <a:spcPct val="0"/>
              </a:spcBef>
              <a:spcAft>
                <a:spcPct val="0"/>
              </a:spcAft>
              <a:buClrTx/>
              <a:buSzTx/>
              <a:buFontTx/>
              <a:buNone/>
              <a:tabLst/>
              <a:defRPr/>
            </a:pPr>
            <a:r>
              <a:rPr kumimoji="0" lang="en-GB" sz="900" b="0" i="0" u="none" strike="noStrike" kern="1200" cap="none" spc="0" normalizeH="0" baseline="0" noProof="0" dirty="0">
                <a:ln>
                  <a:noFill/>
                </a:ln>
                <a:solidFill>
                  <a:srgbClr val="FFFFFF"/>
                </a:solidFill>
                <a:effectLst/>
                <a:uLnTx/>
                <a:uFillTx/>
                <a:latin typeface="Arial"/>
                <a:ea typeface="+mn-ea"/>
                <a:cs typeface="+mn-cs"/>
              </a:rPr>
              <a:t>NVTX range statistics</a:t>
            </a:r>
          </a:p>
        </p:txBody>
      </p:sp>
    </p:spTree>
    <p:extLst>
      <p:ext uri="{BB962C8B-B14F-4D97-AF65-F5344CB8AC3E}">
        <p14:creationId xmlns:p14="http://schemas.microsoft.com/office/powerpoint/2010/main" val="2678672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D7AFAAA-FE5C-4F9B-B1CE-2956D1730CE9}"/>
              </a:ext>
            </a:extLst>
          </p:cNvPr>
          <p:cNvSpPr>
            <a:spLocks noGrp="1"/>
          </p:cNvSpPr>
          <p:nvPr>
            <p:ph type="title"/>
          </p:nvPr>
        </p:nvSpPr>
        <p:spPr/>
        <p:txBody>
          <a:bodyPr/>
          <a:lstStyle/>
          <a:p>
            <a:r>
              <a:rPr lang="en-GB" dirty="0"/>
              <a:t>Profiling Sequential code</a:t>
            </a:r>
          </a:p>
        </p:txBody>
      </p:sp>
      <p:sp>
        <p:nvSpPr>
          <p:cNvPr id="6" name="Content Placeholder 5">
            <a:extLst>
              <a:ext uri="{FF2B5EF4-FFF2-40B4-BE49-F238E27FC236}">
                <a16:creationId xmlns:a16="http://schemas.microsoft.com/office/drawing/2014/main" id="{62EA4F4B-E489-4535-98F7-1F077819C1E5}"/>
              </a:ext>
            </a:extLst>
          </p:cNvPr>
          <p:cNvSpPr>
            <a:spLocks noGrp="1"/>
          </p:cNvSpPr>
          <p:nvPr>
            <p:ph idx="1"/>
          </p:nvPr>
        </p:nvSpPr>
        <p:spPr>
          <a:xfrm>
            <a:off x="512065" y="2103035"/>
            <a:ext cx="4460732" cy="3693758"/>
          </a:xfrm>
        </p:spPr>
        <p:txBody>
          <a:bodyPr/>
          <a:lstStyle/>
          <a:p>
            <a:r>
              <a:rPr lang="en-GB" dirty="0"/>
              <a:t>Open the generated report files (*.</a:t>
            </a:r>
            <a:r>
              <a:rPr lang="en-GB" dirty="0" err="1"/>
              <a:t>qdrep</a:t>
            </a:r>
            <a:r>
              <a:rPr lang="en-GB" dirty="0"/>
              <a:t>) from command line in the </a:t>
            </a:r>
            <a:r>
              <a:rPr lang="en-GB" dirty="0" err="1"/>
              <a:t>Nsight</a:t>
            </a:r>
            <a:r>
              <a:rPr lang="en-GB" dirty="0"/>
              <a:t> Systems profiler.</a:t>
            </a:r>
          </a:p>
          <a:p>
            <a:endParaRPr lang="en-GB" dirty="0"/>
          </a:p>
          <a:p>
            <a:r>
              <a:rPr lang="en-GB" dirty="0"/>
              <a:t>File &gt; Open</a:t>
            </a:r>
          </a:p>
          <a:p>
            <a:endParaRPr lang="en-GB" dirty="0"/>
          </a:p>
        </p:txBody>
      </p:sp>
      <p:sp>
        <p:nvSpPr>
          <p:cNvPr id="7" name="Text Placeholder 6">
            <a:extLst>
              <a:ext uri="{FF2B5EF4-FFF2-40B4-BE49-F238E27FC236}">
                <a16:creationId xmlns:a16="http://schemas.microsoft.com/office/drawing/2014/main" id="{36EDCC8C-A094-457D-AF7C-1470C5EED4A8}"/>
              </a:ext>
            </a:extLst>
          </p:cNvPr>
          <p:cNvSpPr>
            <a:spLocks noGrp="1"/>
          </p:cNvSpPr>
          <p:nvPr>
            <p:ph type="body" sz="quarter" idx="10"/>
          </p:nvPr>
        </p:nvSpPr>
        <p:spPr/>
        <p:txBody>
          <a:bodyPr/>
          <a:lstStyle/>
          <a:p>
            <a:r>
              <a:rPr lang="en-GB" dirty="0"/>
              <a:t>Using </a:t>
            </a:r>
            <a:r>
              <a:rPr lang="en-GB" dirty="0" err="1"/>
              <a:t>Nsight</a:t>
            </a:r>
            <a:r>
              <a:rPr lang="en-GB" dirty="0"/>
              <a:t> Systems</a:t>
            </a:r>
          </a:p>
        </p:txBody>
      </p:sp>
      <p:pic>
        <p:nvPicPr>
          <p:cNvPr id="8" name="Content Placeholder 5" descr="A screenshot of a social media post&#10;&#10;Description automatically generated">
            <a:extLst>
              <a:ext uri="{FF2B5EF4-FFF2-40B4-BE49-F238E27FC236}">
                <a16:creationId xmlns:a16="http://schemas.microsoft.com/office/drawing/2014/main" id="{548487B6-FEE1-45B1-A29C-BEDA83F2014A}"/>
              </a:ext>
            </a:extLst>
          </p:cNvPr>
          <p:cNvPicPr>
            <a:picLocks noChangeAspect="1"/>
          </p:cNvPicPr>
          <p:nvPr/>
        </p:nvPicPr>
        <p:blipFill>
          <a:blip r:embed="rId3"/>
          <a:stretch>
            <a:fillRect/>
          </a:stretch>
        </p:blipFill>
        <p:spPr bwMode="auto">
          <a:xfrm>
            <a:off x="4903127" y="1446064"/>
            <a:ext cx="5905500" cy="3465865"/>
          </a:xfrm>
          <a:prstGeom prst="rect">
            <a:avLst/>
          </a:prstGeom>
          <a:noFill/>
          <a:ln w="9525">
            <a:noFill/>
            <a:miter lim="800000"/>
            <a:headEnd/>
            <a:tailEnd/>
          </a:ln>
        </p:spPr>
      </p:pic>
    </p:spTree>
    <p:extLst>
      <p:ext uri="{BB962C8B-B14F-4D97-AF65-F5344CB8AC3E}">
        <p14:creationId xmlns:p14="http://schemas.microsoft.com/office/powerpoint/2010/main" val="1286838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Module OVERVIEW</a:t>
            </a:r>
          </a:p>
        </p:txBody>
      </p:sp>
      <p:sp>
        <p:nvSpPr>
          <p:cNvPr id="4" name="Text Placeholder 3"/>
          <p:cNvSpPr>
            <a:spLocks noGrp="1"/>
          </p:cNvSpPr>
          <p:nvPr>
            <p:ph type="body" sz="quarter" idx="10"/>
          </p:nvPr>
        </p:nvSpPr>
        <p:spPr/>
        <p:txBody>
          <a:bodyPr/>
          <a:lstStyle/>
          <a:p>
            <a:r>
              <a:rPr lang="en-US" dirty="0"/>
              <a:t>Topics to be covered</a:t>
            </a:r>
          </a:p>
        </p:txBody>
      </p:sp>
      <p:sp>
        <p:nvSpPr>
          <p:cNvPr id="3" name="Content Placeholder 2"/>
          <p:cNvSpPr>
            <a:spLocks noGrp="1"/>
          </p:cNvSpPr>
          <p:nvPr>
            <p:ph idx="1"/>
          </p:nvPr>
        </p:nvSpPr>
        <p:spPr/>
        <p:txBody>
          <a:bodyPr/>
          <a:lstStyle/>
          <a:p>
            <a:r>
              <a:rPr lang="en-US" dirty="0"/>
              <a:t>Compiling and profiling sequential code</a:t>
            </a:r>
          </a:p>
          <a:p>
            <a:r>
              <a:rPr lang="en-US" dirty="0"/>
              <a:t>Explanation of multicore programming</a:t>
            </a:r>
          </a:p>
          <a:p>
            <a:r>
              <a:rPr lang="en-US" dirty="0"/>
              <a:t>Compiling and profiling multicore code</a:t>
            </a:r>
          </a:p>
        </p:txBody>
      </p:sp>
    </p:spTree>
    <p:extLst>
      <p:ext uri="{BB962C8B-B14F-4D97-AF65-F5344CB8AC3E}">
        <p14:creationId xmlns:p14="http://schemas.microsoft.com/office/powerpoint/2010/main" val="1603121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D7AFAAA-FE5C-4F9B-B1CE-2956D1730CE9}"/>
              </a:ext>
            </a:extLst>
          </p:cNvPr>
          <p:cNvSpPr>
            <a:spLocks noGrp="1"/>
          </p:cNvSpPr>
          <p:nvPr>
            <p:ph type="title"/>
          </p:nvPr>
        </p:nvSpPr>
        <p:spPr/>
        <p:txBody>
          <a:bodyPr/>
          <a:lstStyle/>
          <a:p>
            <a:r>
              <a:rPr lang="en-GB" dirty="0"/>
              <a:t>Profiling Sequential code</a:t>
            </a:r>
          </a:p>
        </p:txBody>
      </p:sp>
      <p:sp>
        <p:nvSpPr>
          <p:cNvPr id="6" name="Content Placeholder 5">
            <a:extLst>
              <a:ext uri="{FF2B5EF4-FFF2-40B4-BE49-F238E27FC236}">
                <a16:creationId xmlns:a16="http://schemas.microsoft.com/office/drawing/2014/main" id="{62EA4F4B-E489-4535-98F7-1F077819C1E5}"/>
              </a:ext>
            </a:extLst>
          </p:cNvPr>
          <p:cNvSpPr>
            <a:spLocks noGrp="1"/>
          </p:cNvSpPr>
          <p:nvPr>
            <p:ph idx="1"/>
          </p:nvPr>
        </p:nvSpPr>
        <p:spPr>
          <a:xfrm>
            <a:off x="512064" y="2103035"/>
            <a:ext cx="5165925" cy="3693758"/>
          </a:xfrm>
        </p:spPr>
        <p:txBody>
          <a:bodyPr/>
          <a:lstStyle/>
          <a:p>
            <a:r>
              <a:rPr lang="en-GB" sz="1600" dirty="0"/>
              <a:t>Navigate through the “view selector”. </a:t>
            </a:r>
          </a:p>
          <a:p>
            <a:endParaRPr lang="en-GB" sz="1600" dirty="0"/>
          </a:p>
          <a:p>
            <a:r>
              <a:rPr lang="en-GB" sz="1600" dirty="0"/>
              <a:t>“Analysis summary” shows a summary of the profiling session. To review the project configuration used to generate this report, see next slide. </a:t>
            </a:r>
          </a:p>
          <a:p>
            <a:r>
              <a:rPr lang="en-GB" sz="1600" dirty="0"/>
              <a:t>“Timeline View” contains the timeline at the top, and a bottom pane that contains the events view and the function table.</a:t>
            </a:r>
          </a:p>
          <a:p>
            <a:endParaRPr lang="en-GB" sz="1600" dirty="0"/>
          </a:p>
          <a:p>
            <a:r>
              <a:rPr lang="en-GB" sz="1600" dirty="0"/>
              <a:t>Read more: </a:t>
            </a:r>
            <a:r>
              <a:rPr lang="en-GB" sz="1600" dirty="0">
                <a:hlinkClick r:id="rId3"/>
              </a:rPr>
              <a:t>https://docs.nvidia.com/nsight-systems</a:t>
            </a:r>
            <a:endParaRPr lang="en-GB" sz="1600" dirty="0"/>
          </a:p>
          <a:p>
            <a:endParaRPr lang="en-GB" sz="1600" dirty="0"/>
          </a:p>
          <a:p>
            <a:endParaRPr lang="en-GB" dirty="0"/>
          </a:p>
        </p:txBody>
      </p:sp>
      <p:sp>
        <p:nvSpPr>
          <p:cNvPr id="7" name="Text Placeholder 6">
            <a:extLst>
              <a:ext uri="{FF2B5EF4-FFF2-40B4-BE49-F238E27FC236}">
                <a16:creationId xmlns:a16="http://schemas.microsoft.com/office/drawing/2014/main" id="{36EDCC8C-A094-457D-AF7C-1470C5EED4A8}"/>
              </a:ext>
            </a:extLst>
          </p:cNvPr>
          <p:cNvSpPr>
            <a:spLocks noGrp="1"/>
          </p:cNvSpPr>
          <p:nvPr>
            <p:ph type="body" sz="quarter" idx="10"/>
          </p:nvPr>
        </p:nvSpPr>
        <p:spPr/>
        <p:txBody>
          <a:bodyPr/>
          <a:lstStyle/>
          <a:p>
            <a:r>
              <a:rPr lang="en-GB" dirty="0"/>
              <a:t>Using </a:t>
            </a:r>
            <a:r>
              <a:rPr lang="en-GB" dirty="0" err="1"/>
              <a:t>Nsight</a:t>
            </a:r>
            <a:r>
              <a:rPr lang="en-GB" dirty="0"/>
              <a:t> Systems</a:t>
            </a:r>
          </a:p>
          <a:p>
            <a:endParaRPr lang="en-GB" dirty="0"/>
          </a:p>
        </p:txBody>
      </p:sp>
      <p:pic>
        <p:nvPicPr>
          <p:cNvPr id="9" name="Content Placeholder 5" descr="A screenshot of a social media post&#10;&#10;Description automatically generated">
            <a:extLst>
              <a:ext uri="{FF2B5EF4-FFF2-40B4-BE49-F238E27FC236}">
                <a16:creationId xmlns:a16="http://schemas.microsoft.com/office/drawing/2014/main" id="{5E891B83-A0FE-4425-B227-B8004445BE2B}"/>
              </a:ext>
            </a:extLst>
          </p:cNvPr>
          <p:cNvPicPr>
            <a:picLocks noChangeAspect="1"/>
          </p:cNvPicPr>
          <p:nvPr/>
        </p:nvPicPr>
        <p:blipFill rotWithShape="1">
          <a:blip r:embed="rId4"/>
          <a:srcRect l="14781" r="65532" b="77494"/>
          <a:stretch/>
        </p:blipFill>
        <p:spPr bwMode="auto">
          <a:xfrm>
            <a:off x="5677989" y="1708796"/>
            <a:ext cx="5028549" cy="3141877"/>
          </a:xfrm>
          <a:prstGeom prst="rect">
            <a:avLst/>
          </a:prstGeom>
          <a:noFill/>
          <a:ln w="9525">
            <a:noFill/>
            <a:miter lim="800000"/>
            <a:headEnd/>
            <a:tailEnd/>
          </a:ln>
        </p:spPr>
      </p:pic>
    </p:spTree>
    <p:extLst>
      <p:ext uri="{BB962C8B-B14F-4D97-AF65-F5344CB8AC3E}">
        <p14:creationId xmlns:p14="http://schemas.microsoft.com/office/powerpoint/2010/main" val="1804595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D7AFAAA-FE5C-4F9B-B1CE-2956D1730CE9}"/>
              </a:ext>
            </a:extLst>
          </p:cNvPr>
          <p:cNvSpPr>
            <a:spLocks noGrp="1"/>
          </p:cNvSpPr>
          <p:nvPr>
            <p:ph type="title"/>
          </p:nvPr>
        </p:nvSpPr>
        <p:spPr/>
        <p:txBody>
          <a:bodyPr/>
          <a:lstStyle/>
          <a:p>
            <a:r>
              <a:rPr lang="en-GB" dirty="0"/>
              <a:t>Profiling Sequential code</a:t>
            </a:r>
          </a:p>
        </p:txBody>
      </p:sp>
      <p:sp>
        <p:nvSpPr>
          <p:cNvPr id="7" name="Text Placeholder 6">
            <a:extLst>
              <a:ext uri="{FF2B5EF4-FFF2-40B4-BE49-F238E27FC236}">
                <a16:creationId xmlns:a16="http://schemas.microsoft.com/office/drawing/2014/main" id="{36EDCC8C-A094-457D-AF7C-1470C5EED4A8}"/>
              </a:ext>
            </a:extLst>
          </p:cNvPr>
          <p:cNvSpPr>
            <a:spLocks noGrp="1"/>
          </p:cNvSpPr>
          <p:nvPr>
            <p:ph type="body" sz="quarter" idx="10"/>
          </p:nvPr>
        </p:nvSpPr>
        <p:spPr/>
        <p:txBody>
          <a:bodyPr/>
          <a:lstStyle/>
          <a:p>
            <a:r>
              <a:rPr lang="en-GB" dirty="0"/>
              <a:t>Using </a:t>
            </a:r>
            <a:r>
              <a:rPr lang="en-GB" dirty="0" err="1"/>
              <a:t>Nsight</a:t>
            </a:r>
            <a:r>
              <a:rPr lang="en-GB" dirty="0"/>
              <a:t> Systems</a:t>
            </a:r>
          </a:p>
          <a:p>
            <a:endParaRPr lang="en-GB" dirty="0"/>
          </a:p>
        </p:txBody>
      </p:sp>
      <p:pic>
        <p:nvPicPr>
          <p:cNvPr id="8" name="Content Placeholder 5" descr="A screenshot of a social media post&#10;&#10;Description automatically generated">
            <a:extLst>
              <a:ext uri="{FF2B5EF4-FFF2-40B4-BE49-F238E27FC236}">
                <a16:creationId xmlns:a16="http://schemas.microsoft.com/office/drawing/2014/main" id="{2D253883-0C3F-46C6-A58D-85BAD67FDACC}"/>
              </a:ext>
            </a:extLst>
          </p:cNvPr>
          <p:cNvPicPr>
            <a:picLocks noChangeAspect="1"/>
          </p:cNvPicPr>
          <p:nvPr/>
        </p:nvPicPr>
        <p:blipFill rotWithShape="1">
          <a:blip r:embed="rId3"/>
          <a:srcRect l="16810" t="939" r="21520" b="46098"/>
          <a:stretch/>
        </p:blipFill>
        <p:spPr bwMode="auto">
          <a:xfrm>
            <a:off x="409179" y="1869237"/>
            <a:ext cx="4604609" cy="2178255"/>
          </a:xfrm>
          <a:prstGeom prst="rect">
            <a:avLst/>
          </a:prstGeom>
          <a:noFill/>
          <a:ln w="9525">
            <a:noFill/>
            <a:miter lim="800000"/>
            <a:headEnd/>
            <a:tailEnd/>
          </a:ln>
        </p:spPr>
      </p:pic>
      <p:pic>
        <p:nvPicPr>
          <p:cNvPr id="9" name="Content Placeholder 5" descr="A screenshot of a social media post&#10;&#10;Description automatically generated">
            <a:extLst>
              <a:ext uri="{FF2B5EF4-FFF2-40B4-BE49-F238E27FC236}">
                <a16:creationId xmlns:a16="http://schemas.microsoft.com/office/drawing/2014/main" id="{9D7FCBFB-A9CD-4BEC-A6F7-67CBEF317767}"/>
              </a:ext>
            </a:extLst>
          </p:cNvPr>
          <p:cNvPicPr>
            <a:picLocks noChangeAspect="1"/>
          </p:cNvPicPr>
          <p:nvPr/>
        </p:nvPicPr>
        <p:blipFill rotWithShape="1">
          <a:blip r:embed="rId4"/>
          <a:srcRect l="16741" t="-576" r="28405" b="54422"/>
          <a:stretch/>
        </p:blipFill>
        <p:spPr bwMode="auto">
          <a:xfrm>
            <a:off x="5386874" y="876450"/>
            <a:ext cx="4920342" cy="2275208"/>
          </a:xfrm>
          <a:prstGeom prst="rect">
            <a:avLst/>
          </a:prstGeom>
          <a:noFill/>
          <a:ln w="9525">
            <a:noFill/>
            <a:miter lim="800000"/>
            <a:headEnd/>
            <a:tailEnd/>
          </a:ln>
        </p:spPr>
      </p:pic>
      <p:sp>
        <p:nvSpPr>
          <p:cNvPr id="4" name="TextBox 3">
            <a:extLst>
              <a:ext uri="{FF2B5EF4-FFF2-40B4-BE49-F238E27FC236}">
                <a16:creationId xmlns:a16="http://schemas.microsoft.com/office/drawing/2014/main" id="{97670F33-E28E-4607-8DA6-FEED620C86F4}"/>
              </a:ext>
            </a:extLst>
          </p:cNvPr>
          <p:cNvSpPr txBox="1"/>
          <p:nvPr/>
        </p:nvSpPr>
        <p:spPr>
          <a:xfrm>
            <a:off x="6128420" y="5420589"/>
            <a:ext cx="3437250" cy="397032"/>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marL="0" marR="0" lvl="0" indent="0" algn="ctr" defTabSz="457200" rtl="0" eaLnBrk="1" fontAlgn="base" latinLnBrk="0" hangingPunct="1">
              <a:lnSpc>
                <a:spcPct val="90000"/>
              </a:lnSpc>
              <a:spcBef>
                <a:spcPct val="0"/>
              </a:spcBef>
              <a:spcAft>
                <a:spcPct val="0"/>
              </a:spcAft>
              <a:buClrTx/>
              <a:buSzTx/>
              <a:buFontTx/>
              <a:buNone/>
              <a:tabLst/>
              <a:defRPr/>
            </a:pPr>
            <a:r>
              <a:rPr kumimoji="0" lang="en-GB" sz="1100" b="0" i="0" u="none" strike="noStrike" kern="1200" cap="none" spc="0" normalizeH="0" baseline="0" noProof="0" dirty="0">
                <a:ln>
                  <a:noFill/>
                </a:ln>
                <a:solidFill>
                  <a:srgbClr val="000000"/>
                </a:solidFill>
                <a:effectLst/>
                <a:uLnTx/>
                <a:uFillTx/>
                <a:latin typeface="Arial"/>
                <a:ea typeface="+mn-ea"/>
                <a:cs typeface="+mn-cs"/>
              </a:rPr>
              <a:t>Timeline view</a:t>
            </a:r>
          </a:p>
          <a:p>
            <a:pPr marL="0" marR="0" lvl="0" indent="0" algn="ctr" defTabSz="457200" rtl="0" eaLnBrk="1" fontAlgn="base" latinLnBrk="0" hangingPunct="1">
              <a:lnSpc>
                <a:spcPct val="90000"/>
              </a:lnSpc>
              <a:spcBef>
                <a:spcPct val="0"/>
              </a:spcBef>
              <a:spcAft>
                <a:spcPct val="0"/>
              </a:spcAft>
              <a:buClrTx/>
              <a:buSzTx/>
              <a:buFontTx/>
              <a:buNone/>
              <a:tabLst/>
              <a:defRPr/>
            </a:pPr>
            <a:r>
              <a:rPr kumimoji="0" lang="en-GB" sz="1100" b="0" i="0" u="none" strike="noStrike" kern="1200" cap="none" spc="0" normalizeH="0" baseline="0" noProof="0" dirty="0">
                <a:ln>
                  <a:noFill/>
                </a:ln>
                <a:solidFill>
                  <a:srgbClr val="000000"/>
                </a:solidFill>
                <a:effectLst/>
                <a:uLnTx/>
                <a:uFillTx/>
                <a:latin typeface="Arial"/>
                <a:ea typeface="+mn-ea"/>
                <a:cs typeface="+mn-cs"/>
              </a:rPr>
              <a:t>(event view and function table on the bottom pane)</a:t>
            </a:r>
          </a:p>
        </p:txBody>
      </p:sp>
      <p:sp>
        <p:nvSpPr>
          <p:cNvPr id="10" name="TextBox 9">
            <a:extLst>
              <a:ext uri="{FF2B5EF4-FFF2-40B4-BE49-F238E27FC236}">
                <a16:creationId xmlns:a16="http://schemas.microsoft.com/office/drawing/2014/main" id="{9BB38DC8-A470-4EF7-8564-0A5DB2F5BD2F}"/>
              </a:ext>
            </a:extLst>
          </p:cNvPr>
          <p:cNvSpPr txBox="1"/>
          <p:nvPr/>
        </p:nvSpPr>
        <p:spPr>
          <a:xfrm>
            <a:off x="1991182" y="4137407"/>
            <a:ext cx="1407590" cy="244682"/>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marL="0" marR="0" lvl="0" indent="0" algn="ctr" defTabSz="457200" rtl="0" eaLnBrk="1" fontAlgn="base" latinLnBrk="0" hangingPunct="1">
              <a:lnSpc>
                <a:spcPct val="90000"/>
              </a:lnSpc>
              <a:spcBef>
                <a:spcPct val="0"/>
              </a:spcBef>
              <a:spcAft>
                <a:spcPct val="0"/>
              </a:spcAft>
              <a:buClrTx/>
              <a:buSzTx/>
              <a:buFontTx/>
              <a:buNone/>
              <a:tabLst/>
              <a:defRPr/>
            </a:pPr>
            <a:r>
              <a:rPr kumimoji="0" lang="en-GB" sz="1100" b="0" i="0" u="none" strike="noStrike" kern="1200" cap="none" spc="0" normalizeH="0" baseline="0" noProof="0" dirty="0">
                <a:ln>
                  <a:noFill/>
                </a:ln>
                <a:solidFill>
                  <a:srgbClr val="000000"/>
                </a:solidFill>
                <a:effectLst/>
                <a:uLnTx/>
                <a:uFillTx/>
                <a:latin typeface="Arial"/>
                <a:ea typeface="+mn-ea"/>
                <a:cs typeface="+mn-cs"/>
              </a:rPr>
              <a:t>Analysis Summary</a:t>
            </a:r>
          </a:p>
        </p:txBody>
      </p:sp>
      <p:pic>
        <p:nvPicPr>
          <p:cNvPr id="11" name="Picture 10" descr="A picture containing screenshot&#10;&#10;Description automatically generated">
            <a:extLst>
              <a:ext uri="{FF2B5EF4-FFF2-40B4-BE49-F238E27FC236}">
                <a16:creationId xmlns:a16="http://schemas.microsoft.com/office/drawing/2014/main" id="{B352EEA9-3E6A-4C9D-BC35-0FBFD4AE655E}"/>
              </a:ext>
            </a:extLst>
          </p:cNvPr>
          <p:cNvPicPr>
            <a:picLocks noChangeAspect="1"/>
          </p:cNvPicPr>
          <p:nvPr/>
        </p:nvPicPr>
        <p:blipFill>
          <a:blip r:embed="rId5"/>
          <a:stretch>
            <a:fillRect/>
          </a:stretch>
        </p:blipFill>
        <p:spPr>
          <a:xfrm>
            <a:off x="5228729" y="3864419"/>
            <a:ext cx="5402844" cy="1430730"/>
          </a:xfrm>
          <a:prstGeom prst="rect">
            <a:avLst/>
          </a:prstGeom>
        </p:spPr>
      </p:pic>
      <p:sp>
        <p:nvSpPr>
          <p:cNvPr id="12" name="TextBox 11">
            <a:extLst>
              <a:ext uri="{FF2B5EF4-FFF2-40B4-BE49-F238E27FC236}">
                <a16:creationId xmlns:a16="http://schemas.microsoft.com/office/drawing/2014/main" id="{8E27D43E-39FE-4C43-BF10-9D352C7988AC}"/>
              </a:ext>
            </a:extLst>
          </p:cNvPr>
          <p:cNvSpPr txBox="1"/>
          <p:nvPr/>
        </p:nvSpPr>
        <p:spPr>
          <a:xfrm>
            <a:off x="6528164" y="3143431"/>
            <a:ext cx="2803973" cy="397032"/>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marL="0" marR="0" lvl="0" indent="0" algn="ctr" defTabSz="457200" rtl="0" eaLnBrk="1" fontAlgn="base" latinLnBrk="0" hangingPunct="1">
              <a:lnSpc>
                <a:spcPct val="90000"/>
              </a:lnSpc>
              <a:spcBef>
                <a:spcPct val="0"/>
              </a:spcBef>
              <a:spcAft>
                <a:spcPct val="0"/>
              </a:spcAft>
              <a:buClrTx/>
              <a:buSzTx/>
              <a:buFontTx/>
              <a:buNone/>
              <a:tabLst/>
              <a:defRPr/>
            </a:pPr>
            <a:r>
              <a:rPr kumimoji="0" lang="en-GB" sz="1100" b="0" i="0" u="none" strike="noStrike" kern="1200" cap="none" spc="0" normalizeH="0" baseline="0" noProof="0" dirty="0">
                <a:ln>
                  <a:noFill/>
                </a:ln>
                <a:solidFill>
                  <a:srgbClr val="000000"/>
                </a:solidFill>
                <a:effectLst/>
                <a:uLnTx/>
                <a:uFillTx/>
                <a:latin typeface="Arial"/>
                <a:ea typeface="+mn-ea"/>
                <a:cs typeface="+mn-cs"/>
              </a:rPr>
              <a:t>Timeline view</a:t>
            </a:r>
          </a:p>
          <a:p>
            <a:pPr marL="0" marR="0" lvl="0" indent="0" algn="ctr" defTabSz="457200" rtl="0" eaLnBrk="1" fontAlgn="base" latinLnBrk="0" hangingPunct="1">
              <a:lnSpc>
                <a:spcPct val="90000"/>
              </a:lnSpc>
              <a:spcBef>
                <a:spcPct val="0"/>
              </a:spcBef>
              <a:spcAft>
                <a:spcPct val="0"/>
              </a:spcAft>
              <a:buClrTx/>
              <a:buSzTx/>
              <a:buFontTx/>
              <a:buNone/>
              <a:tabLst/>
              <a:defRPr/>
            </a:pPr>
            <a:r>
              <a:rPr kumimoji="0" lang="en-GB" sz="1100" b="0" i="0" u="none" strike="noStrike" kern="1200" cap="none" spc="0" normalizeH="0" baseline="0" noProof="0" dirty="0">
                <a:ln>
                  <a:noFill/>
                </a:ln>
                <a:solidFill>
                  <a:srgbClr val="000000"/>
                </a:solidFill>
                <a:effectLst/>
                <a:uLnTx/>
                <a:uFillTx/>
                <a:latin typeface="Arial"/>
                <a:ea typeface="+mn-ea"/>
                <a:cs typeface="+mn-cs"/>
              </a:rPr>
              <a:t>(charts and the hierarchy on the top pane)</a:t>
            </a:r>
          </a:p>
        </p:txBody>
      </p:sp>
    </p:spTree>
    <p:extLst>
      <p:ext uri="{BB962C8B-B14F-4D97-AF65-F5344CB8AC3E}">
        <p14:creationId xmlns:p14="http://schemas.microsoft.com/office/powerpoint/2010/main" val="1483185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D7AFAAA-FE5C-4F9B-B1CE-2956D1730CE9}"/>
              </a:ext>
            </a:extLst>
          </p:cNvPr>
          <p:cNvSpPr>
            <a:spLocks noGrp="1"/>
          </p:cNvSpPr>
          <p:nvPr>
            <p:ph type="title"/>
          </p:nvPr>
        </p:nvSpPr>
        <p:spPr/>
        <p:txBody>
          <a:bodyPr/>
          <a:lstStyle/>
          <a:p>
            <a:r>
              <a:rPr lang="en-GB" dirty="0"/>
              <a:t>Profiling Sequential code</a:t>
            </a:r>
          </a:p>
        </p:txBody>
      </p:sp>
      <p:sp>
        <p:nvSpPr>
          <p:cNvPr id="6" name="Content Placeholder 5">
            <a:extLst>
              <a:ext uri="{FF2B5EF4-FFF2-40B4-BE49-F238E27FC236}">
                <a16:creationId xmlns:a16="http://schemas.microsoft.com/office/drawing/2014/main" id="{62EA4F4B-E489-4535-98F7-1F077819C1E5}"/>
              </a:ext>
            </a:extLst>
          </p:cNvPr>
          <p:cNvSpPr>
            <a:spLocks noGrp="1"/>
          </p:cNvSpPr>
          <p:nvPr>
            <p:ph idx="1"/>
          </p:nvPr>
        </p:nvSpPr>
        <p:spPr>
          <a:xfrm>
            <a:off x="512064" y="2103035"/>
            <a:ext cx="5907397" cy="3693758"/>
          </a:xfrm>
        </p:spPr>
        <p:txBody>
          <a:bodyPr/>
          <a:lstStyle/>
          <a:p>
            <a:r>
              <a:rPr lang="en-US" sz="1800" dirty="0"/>
              <a:t>From the Timeline view, right click on the “NVTX” from the top pane and choose “Show in Events View”. </a:t>
            </a:r>
          </a:p>
          <a:p>
            <a:r>
              <a:rPr lang="en-US" sz="1800" dirty="0"/>
              <a:t>From the bottom pane, you can now see name of the events captured with the duration. </a:t>
            </a:r>
          </a:p>
        </p:txBody>
      </p:sp>
      <p:sp>
        <p:nvSpPr>
          <p:cNvPr id="7" name="Text Placeholder 6">
            <a:extLst>
              <a:ext uri="{FF2B5EF4-FFF2-40B4-BE49-F238E27FC236}">
                <a16:creationId xmlns:a16="http://schemas.microsoft.com/office/drawing/2014/main" id="{36EDCC8C-A094-457D-AF7C-1470C5EED4A8}"/>
              </a:ext>
            </a:extLst>
          </p:cNvPr>
          <p:cNvSpPr>
            <a:spLocks noGrp="1"/>
          </p:cNvSpPr>
          <p:nvPr>
            <p:ph type="body" sz="quarter" idx="10"/>
          </p:nvPr>
        </p:nvSpPr>
        <p:spPr/>
        <p:txBody>
          <a:bodyPr/>
          <a:lstStyle/>
          <a:p>
            <a:r>
              <a:rPr lang="en-GB" dirty="0"/>
              <a:t>Viewing captured NVTX events and time ranges via </a:t>
            </a:r>
            <a:r>
              <a:rPr lang="en-GB" dirty="0" err="1"/>
              <a:t>Nsight</a:t>
            </a:r>
            <a:r>
              <a:rPr lang="en-GB" dirty="0"/>
              <a:t> Systems GUI</a:t>
            </a:r>
          </a:p>
          <a:p>
            <a:endParaRPr lang="en-GB" dirty="0"/>
          </a:p>
        </p:txBody>
      </p:sp>
      <p:pic>
        <p:nvPicPr>
          <p:cNvPr id="12" name="Picture 11" descr="A screenshot of a cell phone&#10;&#10;Description automatically generated">
            <a:extLst>
              <a:ext uri="{FF2B5EF4-FFF2-40B4-BE49-F238E27FC236}">
                <a16:creationId xmlns:a16="http://schemas.microsoft.com/office/drawing/2014/main" id="{5A354466-2768-44FB-A2E4-108218C984AC}"/>
              </a:ext>
            </a:extLst>
          </p:cNvPr>
          <p:cNvPicPr>
            <a:picLocks noChangeAspect="1"/>
          </p:cNvPicPr>
          <p:nvPr/>
        </p:nvPicPr>
        <p:blipFill>
          <a:blip r:embed="rId3"/>
          <a:stretch>
            <a:fillRect/>
          </a:stretch>
        </p:blipFill>
        <p:spPr>
          <a:xfrm>
            <a:off x="3305353" y="3540400"/>
            <a:ext cx="7572151" cy="2256393"/>
          </a:xfrm>
          <a:prstGeom prst="rect">
            <a:avLst/>
          </a:prstGeom>
        </p:spPr>
      </p:pic>
      <p:pic>
        <p:nvPicPr>
          <p:cNvPr id="14" name="Picture 13" descr="A screenshot of a cell phone&#10;&#10;Description automatically generated">
            <a:extLst>
              <a:ext uri="{FF2B5EF4-FFF2-40B4-BE49-F238E27FC236}">
                <a16:creationId xmlns:a16="http://schemas.microsoft.com/office/drawing/2014/main" id="{25947B67-7816-45B1-8FF7-748E8898C36E}"/>
              </a:ext>
            </a:extLst>
          </p:cNvPr>
          <p:cNvPicPr>
            <a:picLocks noChangeAspect="1"/>
          </p:cNvPicPr>
          <p:nvPr/>
        </p:nvPicPr>
        <p:blipFill rotWithShape="1">
          <a:blip r:embed="rId4"/>
          <a:srcRect t="4718" r="82401" b="50141"/>
          <a:stretch/>
        </p:blipFill>
        <p:spPr>
          <a:xfrm>
            <a:off x="7178349" y="888180"/>
            <a:ext cx="2077617" cy="2429710"/>
          </a:xfrm>
          <a:prstGeom prst="rect">
            <a:avLst/>
          </a:prstGeom>
        </p:spPr>
      </p:pic>
      <p:sp>
        <p:nvSpPr>
          <p:cNvPr id="15" name="Rectangle 14">
            <a:extLst>
              <a:ext uri="{FF2B5EF4-FFF2-40B4-BE49-F238E27FC236}">
                <a16:creationId xmlns:a16="http://schemas.microsoft.com/office/drawing/2014/main" id="{CFCCD728-73C1-49A0-972D-3589F96AA024}"/>
              </a:ext>
            </a:extLst>
          </p:cNvPr>
          <p:cNvSpPr/>
          <p:nvPr/>
        </p:nvSpPr>
        <p:spPr>
          <a:xfrm>
            <a:off x="3305353" y="5436637"/>
            <a:ext cx="7572151" cy="435428"/>
          </a:xfrm>
          <a:prstGeom prst="rect">
            <a:avLst/>
          </a:prstGeom>
          <a:noFill/>
          <a:ln w="952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GB" sz="1800" b="0" i="0" u="none" strike="noStrike" kern="1200" cap="none" spc="0" normalizeH="0" baseline="0" noProof="0">
              <a:ln>
                <a:noFill/>
              </a:ln>
              <a:solidFill>
                <a:srgbClr val="FF5400"/>
              </a:solidFill>
              <a:effectLst/>
              <a:uLnTx/>
              <a:uFillTx/>
              <a:latin typeface="Arial"/>
              <a:ea typeface="+mn-ea"/>
              <a:cs typeface="+mn-cs"/>
            </a:endParaRPr>
          </a:p>
        </p:txBody>
      </p:sp>
      <p:cxnSp>
        <p:nvCxnSpPr>
          <p:cNvPr id="21" name="Connector: Elbow 20">
            <a:extLst>
              <a:ext uri="{FF2B5EF4-FFF2-40B4-BE49-F238E27FC236}">
                <a16:creationId xmlns:a16="http://schemas.microsoft.com/office/drawing/2014/main" id="{9C0A9150-0C0E-4789-83B9-63926B36537E}"/>
              </a:ext>
            </a:extLst>
          </p:cNvPr>
          <p:cNvCxnSpPr>
            <a:cxnSpLocks/>
          </p:cNvCxnSpPr>
          <p:nvPr/>
        </p:nvCxnSpPr>
        <p:spPr>
          <a:xfrm rot="10800000" flipV="1">
            <a:off x="6419462" y="3086100"/>
            <a:ext cx="1256525" cy="454300"/>
          </a:xfrm>
          <a:prstGeom prst="bentConnector3">
            <a:avLst>
              <a:gd name="adj1" fmla="val 100495"/>
            </a:avLst>
          </a:prstGeom>
          <a:ln>
            <a:tailEnd type="triangle"/>
          </a:ln>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5673058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D7AFAAA-FE5C-4F9B-B1CE-2956D1730CE9}"/>
              </a:ext>
            </a:extLst>
          </p:cNvPr>
          <p:cNvSpPr>
            <a:spLocks noGrp="1"/>
          </p:cNvSpPr>
          <p:nvPr>
            <p:ph type="title"/>
          </p:nvPr>
        </p:nvSpPr>
        <p:spPr/>
        <p:txBody>
          <a:bodyPr/>
          <a:lstStyle/>
          <a:p>
            <a:r>
              <a:rPr lang="en-GB" dirty="0"/>
              <a:t>Profiling Sequential code</a:t>
            </a:r>
          </a:p>
        </p:txBody>
      </p:sp>
      <p:sp>
        <p:nvSpPr>
          <p:cNvPr id="6" name="Content Placeholder 5">
            <a:extLst>
              <a:ext uri="{FF2B5EF4-FFF2-40B4-BE49-F238E27FC236}">
                <a16:creationId xmlns:a16="http://schemas.microsoft.com/office/drawing/2014/main" id="{62EA4F4B-E489-4535-98F7-1F077819C1E5}"/>
              </a:ext>
            </a:extLst>
          </p:cNvPr>
          <p:cNvSpPr>
            <a:spLocks noGrp="1"/>
          </p:cNvSpPr>
          <p:nvPr>
            <p:ph idx="1"/>
          </p:nvPr>
        </p:nvSpPr>
        <p:spPr>
          <a:xfrm>
            <a:off x="512065" y="2103035"/>
            <a:ext cx="4974336" cy="3693758"/>
          </a:xfrm>
        </p:spPr>
        <p:txBody>
          <a:bodyPr/>
          <a:lstStyle/>
          <a:p>
            <a:r>
              <a:rPr lang="en-US" sz="1800" dirty="0"/>
              <a:t>To have a closer look at events captured by NVTX APIs from GUI, you have two options: </a:t>
            </a:r>
          </a:p>
          <a:p>
            <a:pPr marL="342900" indent="-342900">
              <a:buFont typeface="+mj-lt"/>
              <a:buAutoNum type="arabicPeriod"/>
            </a:pPr>
            <a:r>
              <a:rPr lang="en-US" sz="1800" dirty="0"/>
              <a:t>Double click on “while” from the bottom pane and expand it.</a:t>
            </a:r>
          </a:p>
          <a:p>
            <a:pPr marL="342900" indent="-342900">
              <a:buFont typeface="+mj-lt"/>
              <a:buAutoNum type="arabicPeriod"/>
            </a:pPr>
            <a:r>
              <a:rPr lang="en-US" sz="1800" dirty="0"/>
              <a:t>Hover over the top pane and zoom in the chart on the right.</a:t>
            </a:r>
          </a:p>
        </p:txBody>
      </p:sp>
      <p:sp>
        <p:nvSpPr>
          <p:cNvPr id="7" name="Text Placeholder 6">
            <a:extLst>
              <a:ext uri="{FF2B5EF4-FFF2-40B4-BE49-F238E27FC236}">
                <a16:creationId xmlns:a16="http://schemas.microsoft.com/office/drawing/2014/main" id="{36EDCC8C-A094-457D-AF7C-1470C5EED4A8}"/>
              </a:ext>
            </a:extLst>
          </p:cNvPr>
          <p:cNvSpPr>
            <a:spLocks noGrp="1"/>
          </p:cNvSpPr>
          <p:nvPr>
            <p:ph type="body" sz="quarter" idx="10"/>
          </p:nvPr>
        </p:nvSpPr>
        <p:spPr>
          <a:xfrm>
            <a:off x="476791" y="1183333"/>
            <a:ext cx="5112393" cy="525463"/>
          </a:xfrm>
        </p:spPr>
        <p:txBody>
          <a:bodyPr/>
          <a:lstStyle/>
          <a:p>
            <a:r>
              <a:rPr lang="en-GB" dirty="0"/>
              <a:t>Viewing captured NVTX events and time ranges via </a:t>
            </a:r>
            <a:r>
              <a:rPr lang="en-GB" dirty="0" err="1"/>
              <a:t>Nsight</a:t>
            </a:r>
            <a:r>
              <a:rPr lang="en-GB" dirty="0"/>
              <a:t> Systems GUI</a:t>
            </a:r>
          </a:p>
          <a:p>
            <a:endParaRPr lang="en-GB" dirty="0"/>
          </a:p>
        </p:txBody>
      </p:sp>
      <p:pic>
        <p:nvPicPr>
          <p:cNvPr id="10" name="Picture 9" descr="A screenshot of a social media post&#10;&#10;Description automatically generated">
            <a:extLst>
              <a:ext uri="{FF2B5EF4-FFF2-40B4-BE49-F238E27FC236}">
                <a16:creationId xmlns:a16="http://schemas.microsoft.com/office/drawing/2014/main" id="{EC3DA9BB-AADE-4AA1-98CA-2A62C8E21903}"/>
              </a:ext>
            </a:extLst>
          </p:cNvPr>
          <p:cNvPicPr>
            <a:picLocks noChangeAspect="1"/>
          </p:cNvPicPr>
          <p:nvPr/>
        </p:nvPicPr>
        <p:blipFill>
          <a:blip r:embed="rId3"/>
          <a:stretch>
            <a:fillRect/>
          </a:stretch>
        </p:blipFill>
        <p:spPr>
          <a:xfrm>
            <a:off x="5589184" y="843373"/>
            <a:ext cx="5178343" cy="2888872"/>
          </a:xfrm>
          <a:prstGeom prst="rect">
            <a:avLst/>
          </a:prstGeom>
        </p:spPr>
      </p:pic>
      <p:pic>
        <p:nvPicPr>
          <p:cNvPr id="3" name="Picture 2" descr="A screenshot of a cell phone&#10;&#10;Description automatically generated">
            <a:extLst>
              <a:ext uri="{FF2B5EF4-FFF2-40B4-BE49-F238E27FC236}">
                <a16:creationId xmlns:a16="http://schemas.microsoft.com/office/drawing/2014/main" id="{15167827-58BB-4600-8F05-AFF4AECB36A1}"/>
              </a:ext>
            </a:extLst>
          </p:cNvPr>
          <p:cNvPicPr>
            <a:picLocks noChangeAspect="1"/>
          </p:cNvPicPr>
          <p:nvPr/>
        </p:nvPicPr>
        <p:blipFill rotWithShape="1">
          <a:blip r:embed="rId4"/>
          <a:srcRect r="34755"/>
          <a:stretch/>
        </p:blipFill>
        <p:spPr>
          <a:xfrm>
            <a:off x="3589176" y="4076247"/>
            <a:ext cx="7267506" cy="1859783"/>
          </a:xfrm>
          <a:prstGeom prst="rect">
            <a:avLst/>
          </a:prstGeom>
        </p:spPr>
      </p:pic>
      <p:sp>
        <p:nvSpPr>
          <p:cNvPr id="4" name="TextBox 3">
            <a:extLst>
              <a:ext uri="{FF2B5EF4-FFF2-40B4-BE49-F238E27FC236}">
                <a16:creationId xmlns:a16="http://schemas.microsoft.com/office/drawing/2014/main" id="{1FE42940-331D-4967-9F82-875EB1FFA8D3}"/>
              </a:ext>
            </a:extLst>
          </p:cNvPr>
          <p:cNvSpPr txBox="1"/>
          <p:nvPr/>
        </p:nvSpPr>
        <p:spPr>
          <a:xfrm>
            <a:off x="8178355" y="1932219"/>
            <a:ext cx="312907"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marL="0" marR="0" lvl="0" indent="0" algn="ctr" defTabSz="457200" rtl="0" eaLnBrk="1" fontAlgn="base" latinLnBrk="0" hangingPunct="1">
              <a:lnSpc>
                <a:spcPct val="90000"/>
              </a:lnSpc>
              <a:spcBef>
                <a:spcPct val="0"/>
              </a:spcBef>
              <a:spcAft>
                <a:spcPct val="0"/>
              </a:spcAft>
              <a:buClrTx/>
              <a:buSzTx/>
              <a:buFontTx/>
              <a:buNone/>
              <a:tabLst/>
              <a:defRPr/>
            </a:pPr>
            <a:r>
              <a:rPr kumimoji="0" lang="en-GB" sz="1800" b="0" i="0" u="sng" strike="noStrike" kern="1200" cap="none" spc="0" normalizeH="0" baseline="0" noProof="0" dirty="0">
                <a:ln>
                  <a:noFill/>
                </a:ln>
                <a:solidFill>
                  <a:srgbClr val="FF5400"/>
                </a:solidFill>
                <a:effectLst>
                  <a:outerShdw blurRad="38100" dist="38100" dir="2700000" algn="tl">
                    <a:srgbClr val="000000">
                      <a:alpha val="43137"/>
                    </a:srgbClr>
                  </a:outerShdw>
                </a:effectLst>
                <a:uLnTx/>
                <a:uFillTx/>
                <a:latin typeface="Arial"/>
                <a:ea typeface="+mn-ea"/>
                <a:cs typeface="+mn-cs"/>
              </a:rPr>
              <a:t>1</a:t>
            </a:r>
          </a:p>
        </p:txBody>
      </p:sp>
      <p:sp>
        <p:nvSpPr>
          <p:cNvPr id="11" name="TextBox 10">
            <a:extLst>
              <a:ext uri="{FF2B5EF4-FFF2-40B4-BE49-F238E27FC236}">
                <a16:creationId xmlns:a16="http://schemas.microsoft.com/office/drawing/2014/main" id="{0AC18AB5-7E6C-431D-9C6E-B2020B1BA406}"/>
              </a:ext>
            </a:extLst>
          </p:cNvPr>
          <p:cNvSpPr txBox="1"/>
          <p:nvPr/>
        </p:nvSpPr>
        <p:spPr>
          <a:xfrm>
            <a:off x="7161319" y="5019116"/>
            <a:ext cx="312907"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marL="0" marR="0" lvl="0" indent="0" algn="ctr" defTabSz="457200" rtl="0" eaLnBrk="1" fontAlgn="base" latinLnBrk="0" hangingPunct="1">
              <a:lnSpc>
                <a:spcPct val="90000"/>
              </a:lnSpc>
              <a:spcBef>
                <a:spcPct val="0"/>
              </a:spcBef>
              <a:spcAft>
                <a:spcPct val="0"/>
              </a:spcAft>
              <a:buClrTx/>
              <a:buSzTx/>
              <a:buFontTx/>
              <a:buNone/>
              <a:tabLst/>
              <a:defRPr/>
            </a:pPr>
            <a:r>
              <a:rPr kumimoji="0" lang="en-GB" sz="1800" b="0" i="0" u="sng" strike="noStrike" kern="1200" cap="none" spc="0" normalizeH="0" baseline="0" noProof="0" dirty="0">
                <a:ln>
                  <a:noFill/>
                </a:ln>
                <a:solidFill>
                  <a:srgbClr val="FF5400"/>
                </a:solidFill>
                <a:effectLst>
                  <a:outerShdw blurRad="38100" dist="38100" dir="2700000" algn="tl">
                    <a:srgbClr val="000000">
                      <a:alpha val="43137"/>
                    </a:srgbClr>
                  </a:outerShdw>
                </a:effectLst>
                <a:uLnTx/>
                <a:uFillTx/>
                <a:latin typeface="Arial"/>
                <a:ea typeface="+mn-ea"/>
                <a:cs typeface="+mn-cs"/>
              </a:rPr>
              <a:t>2</a:t>
            </a:r>
          </a:p>
        </p:txBody>
      </p:sp>
      <p:sp>
        <p:nvSpPr>
          <p:cNvPr id="8" name="Rectangle 7">
            <a:extLst>
              <a:ext uri="{FF2B5EF4-FFF2-40B4-BE49-F238E27FC236}">
                <a16:creationId xmlns:a16="http://schemas.microsoft.com/office/drawing/2014/main" id="{227415DF-F5B0-43D0-BC8B-AE36069B6366}"/>
              </a:ext>
            </a:extLst>
          </p:cNvPr>
          <p:cNvSpPr/>
          <p:nvPr/>
        </p:nvSpPr>
        <p:spPr>
          <a:xfrm>
            <a:off x="5589184" y="1252157"/>
            <a:ext cx="5178343" cy="2480088"/>
          </a:xfrm>
          <a:prstGeom prst="rect">
            <a:avLst/>
          </a:prstGeom>
          <a:no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GB"/>
          </a:p>
        </p:txBody>
      </p:sp>
      <p:sp>
        <p:nvSpPr>
          <p:cNvPr id="13" name="Rectangle 12">
            <a:extLst>
              <a:ext uri="{FF2B5EF4-FFF2-40B4-BE49-F238E27FC236}">
                <a16:creationId xmlns:a16="http://schemas.microsoft.com/office/drawing/2014/main" id="{C5AAF286-581C-4C34-971B-A28B25CB860C}"/>
              </a:ext>
            </a:extLst>
          </p:cNvPr>
          <p:cNvSpPr/>
          <p:nvPr/>
        </p:nvSpPr>
        <p:spPr>
          <a:xfrm>
            <a:off x="3589176" y="4141029"/>
            <a:ext cx="7267506" cy="738850"/>
          </a:xfrm>
          <a:prstGeom prst="rect">
            <a:avLst/>
          </a:prstGeom>
          <a:no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GB"/>
          </a:p>
        </p:txBody>
      </p:sp>
    </p:spTree>
    <p:extLst>
      <p:ext uri="{BB962C8B-B14F-4D97-AF65-F5344CB8AC3E}">
        <p14:creationId xmlns:p14="http://schemas.microsoft.com/office/powerpoint/2010/main" val="34055893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D7AFAAA-FE5C-4F9B-B1CE-2956D1730CE9}"/>
              </a:ext>
            </a:extLst>
          </p:cNvPr>
          <p:cNvSpPr>
            <a:spLocks noGrp="1"/>
          </p:cNvSpPr>
          <p:nvPr>
            <p:ph type="title"/>
          </p:nvPr>
        </p:nvSpPr>
        <p:spPr/>
        <p:txBody>
          <a:bodyPr/>
          <a:lstStyle/>
          <a:p>
            <a:r>
              <a:rPr lang="en-GB" dirty="0"/>
              <a:t>Profiling Sequential code</a:t>
            </a:r>
          </a:p>
        </p:txBody>
      </p:sp>
      <p:sp>
        <p:nvSpPr>
          <p:cNvPr id="6" name="Content Placeholder 5">
            <a:extLst>
              <a:ext uri="{FF2B5EF4-FFF2-40B4-BE49-F238E27FC236}">
                <a16:creationId xmlns:a16="http://schemas.microsoft.com/office/drawing/2014/main" id="{62EA4F4B-E489-4535-98F7-1F077819C1E5}"/>
              </a:ext>
            </a:extLst>
          </p:cNvPr>
          <p:cNvSpPr>
            <a:spLocks noGrp="1"/>
          </p:cNvSpPr>
          <p:nvPr>
            <p:ph idx="1"/>
          </p:nvPr>
        </p:nvSpPr>
        <p:spPr>
          <a:xfrm>
            <a:off x="512065" y="2103035"/>
            <a:ext cx="4974336" cy="3693758"/>
          </a:xfrm>
        </p:spPr>
        <p:txBody>
          <a:bodyPr/>
          <a:lstStyle/>
          <a:p>
            <a:r>
              <a:rPr lang="en-GB" sz="1800" dirty="0"/>
              <a:t>In the bottom pane, from the function table mode, choose the “Bottom-Up View” trying to find specific bottleneck functions that can be optimized.</a:t>
            </a:r>
          </a:p>
          <a:p>
            <a:r>
              <a:rPr lang="en-GB" sz="1800" dirty="0"/>
              <a:t>In this example, we can see the “</a:t>
            </a:r>
            <a:r>
              <a:rPr lang="en-GB" sz="1800" dirty="0" err="1"/>
              <a:t>calcNext</a:t>
            </a:r>
            <a:r>
              <a:rPr lang="en-GB" sz="1800" dirty="0"/>
              <a:t>” and “</a:t>
            </a:r>
            <a:r>
              <a:rPr lang="en-US" sz="1800" dirty="0"/>
              <a:t>c_mcopy8” (this is actually a compiler optimization that is being applied to our “swap” function) are places that our application is spending more of its time.</a:t>
            </a:r>
            <a:endParaRPr lang="en-GB" sz="1800" dirty="0"/>
          </a:p>
          <a:p>
            <a:endParaRPr lang="en-US" sz="1800" dirty="0"/>
          </a:p>
          <a:p>
            <a:endParaRPr lang="en-US" sz="1800" dirty="0"/>
          </a:p>
        </p:txBody>
      </p:sp>
      <p:sp>
        <p:nvSpPr>
          <p:cNvPr id="7" name="Text Placeholder 6">
            <a:extLst>
              <a:ext uri="{FF2B5EF4-FFF2-40B4-BE49-F238E27FC236}">
                <a16:creationId xmlns:a16="http://schemas.microsoft.com/office/drawing/2014/main" id="{36EDCC8C-A094-457D-AF7C-1470C5EED4A8}"/>
              </a:ext>
            </a:extLst>
          </p:cNvPr>
          <p:cNvSpPr>
            <a:spLocks noGrp="1"/>
          </p:cNvSpPr>
          <p:nvPr>
            <p:ph type="body" sz="quarter" idx="10"/>
          </p:nvPr>
        </p:nvSpPr>
        <p:spPr/>
        <p:txBody>
          <a:bodyPr/>
          <a:lstStyle/>
          <a:p>
            <a:r>
              <a:rPr lang="en-GB" dirty="0"/>
              <a:t>Viewing collected </a:t>
            </a:r>
            <a:r>
              <a:rPr lang="en-GB" dirty="0" err="1"/>
              <a:t>backtraces</a:t>
            </a:r>
            <a:r>
              <a:rPr lang="en-GB" dirty="0"/>
              <a:t> via </a:t>
            </a:r>
            <a:r>
              <a:rPr lang="en-GB" dirty="0" err="1"/>
              <a:t>Nsight</a:t>
            </a:r>
            <a:r>
              <a:rPr lang="en-GB" dirty="0"/>
              <a:t> Systems GUI</a:t>
            </a:r>
          </a:p>
          <a:p>
            <a:endParaRPr lang="en-GB" dirty="0"/>
          </a:p>
        </p:txBody>
      </p:sp>
      <p:pic>
        <p:nvPicPr>
          <p:cNvPr id="8" name="Picture 7" descr="A screenshot of a computer&#10;&#10;Description automatically generated">
            <a:extLst>
              <a:ext uri="{FF2B5EF4-FFF2-40B4-BE49-F238E27FC236}">
                <a16:creationId xmlns:a16="http://schemas.microsoft.com/office/drawing/2014/main" id="{8A51B1A2-05AD-4308-B2DF-6789F4B9DF52}"/>
              </a:ext>
            </a:extLst>
          </p:cNvPr>
          <p:cNvPicPr>
            <a:picLocks noChangeAspect="1"/>
          </p:cNvPicPr>
          <p:nvPr/>
        </p:nvPicPr>
        <p:blipFill rotWithShape="1">
          <a:blip r:embed="rId3"/>
          <a:srcRect r="51983"/>
          <a:stretch/>
        </p:blipFill>
        <p:spPr>
          <a:xfrm>
            <a:off x="5603219" y="1578994"/>
            <a:ext cx="5220538" cy="3217790"/>
          </a:xfrm>
          <a:prstGeom prst="rect">
            <a:avLst/>
          </a:prstGeom>
        </p:spPr>
      </p:pic>
      <p:sp>
        <p:nvSpPr>
          <p:cNvPr id="9" name="Rectangle 8">
            <a:extLst>
              <a:ext uri="{FF2B5EF4-FFF2-40B4-BE49-F238E27FC236}">
                <a16:creationId xmlns:a16="http://schemas.microsoft.com/office/drawing/2014/main" id="{0ABCCD2A-3D07-4057-BE5E-E5B93BA5D2DB}"/>
              </a:ext>
            </a:extLst>
          </p:cNvPr>
          <p:cNvSpPr/>
          <p:nvPr/>
        </p:nvSpPr>
        <p:spPr>
          <a:xfrm>
            <a:off x="5694218" y="4528529"/>
            <a:ext cx="914400" cy="228600"/>
          </a:xfrm>
          <a:prstGeom prst="rect">
            <a:avLst/>
          </a:prstGeom>
          <a:no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GB"/>
          </a:p>
        </p:txBody>
      </p:sp>
    </p:spTree>
    <p:extLst>
      <p:ext uri="{BB962C8B-B14F-4D97-AF65-F5344CB8AC3E}">
        <p14:creationId xmlns:p14="http://schemas.microsoft.com/office/powerpoint/2010/main" val="1469841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97DF3583-95B5-41E7-846B-58FB199BC917}"/>
              </a:ext>
            </a:extLst>
          </p:cNvPr>
          <p:cNvSpPr/>
          <p:nvPr/>
        </p:nvSpPr>
        <p:spPr>
          <a:xfrm>
            <a:off x="763674" y="2015827"/>
            <a:ext cx="4190163" cy="667084"/>
          </a:xfrm>
          <a:prstGeom prst="rect">
            <a:avLst/>
          </a:prstGeom>
          <a:noFill/>
          <a:ln w="38100">
            <a:solidFill>
              <a:srgbClr val="0C4E9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Obtain detailed information about how the code ran.</a:t>
            </a:r>
          </a:p>
        </p:txBody>
      </p:sp>
      <p:sp>
        <p:nvSpPr>
          <p:cNvPr id="2" name="Title 1">
            <a:extLst>
              <a:ext uri="{FF2B5EF4-FFF2-40B4-BE49-F238E27FC236}">
                <a16:creationId xmlns:a16="http://schemas.microsoft.com/office/drawing/2014/main" id="{350754F4-E575-4F41-8825-D61EC1B3C992}"/>
              </a:ext>
            </a:extLst>
          </p:cNvPr>
          <p:cNvSpPr>
            <a:spLocks noGrp="1"/>
          </p:cNvSpPr>
          <p:nvPr>
            <p:ph type="title"/>
          </p:nvPr>
        </p:nvSpPr>
        <p:spPr/>
        <p:txBody>
          <a:bodyPr/>
          <a:lstStyle/>
          <a:p>
            <a:r>
              <a:rPr lang="en-US" dirty="0"/>
              <a:t>Profiling sequential code</a:t>
            </a:r>
          </a:p>
        </p:txBody>
      </p:sp>
      <p:sp>
        <p:nvSpPr>
          <p:cNvPr id="3" name="Rectangle: Rounded Corners 2">
            <a:extLst>
              <a:ext uri="{FF2B5EF4-FFF2-40B4-BE49-F238E27FC236}">
                <a16:creationId xmlns:a16="http://schemas.microsoft.com/office/drawing/2014/main" id="{7BD18E10-E116-4D29-8F37-01FE85E3D1B0}"/>
              </a:ext>
            </a:extLst>
          </p:cNvPr>
          <p:cNvSpPr/>
          <p:nvPr/>
        </p:nvSpPr>
        <p:spPr>
          <a:xfrm>
            <a:off x="1445579" y="1453118"/>
            <a:ext cx="2826352" cy="612949"/>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Step 2: Profile Your Code</a:t>
            </a:r>
          </a:p>
        </p:txBody>
      </p:sp>
      <p:sp>
        <p:nvSpPr>
          <p:cNvPr id="9" name="Rectangle 8">
            <a:extLst>
              <a:ext uri="{FF2B5EF4-FFF2-40B4-BE49-F238E27FC236}">
                <a16:creationId xmlns:a16="http://schemas.microsoft.com/office/drawing/2014/main" id="{EDAECEC0-2958-4241-BA92-E30064F53536}"/>
              </a:ext>
            </a:extLst>
          </p:cNvPr>
          <p:cNvSpPr/>
          <p:nvPr/>
        </p:nvSpPr>
        <p:spPr>
          <a:xfrm>
            <a:off x="763673" y="2825838"/>
            <a:ext cx="4190163" cy="1746161"/>
          </a:xfrm>
          <a:prstGeom prst="rect">
            <a:avLst/>
          </a:prstGeom>
          <a:noFill/>
          <a:ln w="38100">
            <a:solidFill>
              <a:srgbClr val="0C4E9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bg1"/>
                </a:solidFill>
              </a:rPr>
              <a:t>This can include information such as:</a:t>
            </a:r>
          </a:p>
          <a:p>
            <a:pPr marL="285750" indent="-285750">
              <a:buFont typeface="Wingdings" panose="05000000000000000000" pitchFamily="2" charset="2"/>
              <a:buChar char="§"/>
            </a:pPr>
            <a:r>
              <a:rPr lang="en-US" dirty="0">
                <a:solidFill>
                  <a:schemeClr val="bg1"/>
                </a:solidFill>
              </a:rPr>
              <a:t>Total runtime</a:t>
            </a:r>
          </a:p>
          <a:p>
            <a:pPr marL="285750" indent="-285750">
              <a:buFont typeface="Wingdings" panose="05000000000000000000" pitchFamily="2" charset="2"/>
              <a:buChar char="§"/>
            </a:pPr>
            <a:r>
              <a:rPr lang="en-US" dirty="0">
                <a:solidFill>
                  <a:schemeClr val="bg1"/>
                </a:solidFill>
              </a:rPr>
              <a:t>Runtime of individual routines</a:t>
            </a:r>
          </a:p>
          <a:p>
            <a:pPr marL="285750" indent="-285750">
              <a:buFont typeface="Wingdings" panose="05000000000000000000" pitchFamily="2" charset="2"/>
              <a:buChar char="§"/>
            </a:pPr>
            <a:r>
              <a:rPr lang="en-US" dirty="0">
                <a:solidFill>
                  <a:schemeClr val="bg1"/>
                </a:solidFill>
              </a:rPr>
              <a:t>Hardware counters</a:t>
            </a:r>
          </a:p>
        </p:txBody>
      </p:sp>
      <p:sp>
        <p:nvSpPr>
          <p:cNvPr id="10" name="Rectangle 9">
            <a:extLst>
              <a:ext uri="{FF2B5EF4-FFF2-40B4-BE49-F238E27FC236}">
                <a16:creationId xmlns:a16="http://schemas.microsoft.com/office/drawing/2014/main" id="{2F246927-DE90-4E5D-882E-085DD47D8B36}"/>
              </a:ext>
            </a:extLst>
          </p:cNvPr>
          <p:cNvSpPr/>
          <p:nvPr/>
        </p:nvSpPr>
        <p:spPr>
          <a:xfrm>
            <a:off x="763672" y="4704878"/>
            <a:ext cx="4190163" cy="962391"/>
          </a:xfrm>
          <a:prstGeom prst="rect">
            <a:avLst/>
          </a:prstGeom>
          <a:noFill/>
          <a:ln w="38100">
            <a:solidFill>
              <a:srgbClr val="0C4E9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Identify the portions of code that took the longest to run. We want to focus on these “hotspots” when parallelizing.</a:t>
            </a:r>
          </a:p>
        </p:txBody>
      </p:sp>
      <p:sp>
        <p:nvSpPr>
          <p:cNvPr id="4" name="Rectangle: Rounded Corners 3">
            <a:extLst>
              <a:ext uri="{FF2B5EF4-FFF2-40B4-BE49-F238E27FC236}">
                <a16:creationId xmlns:a16="http://schemas.microsoft.com/office/drawing/2014/main" id="{D77CE14B-38B1-4988-BD61-56CC28CEE807}"/>
              </a:ext>
            </a:extLst>
          </p:cNvPr>
          <p:cNvSpPr/>
          <p:nvPr/>
        </p:nvSpPr>
        <p:spPr>
          <a:xfrm>
            <a:off x="5777802" y="1537398"/>
            <a:ext cx="4675093" cy="4129871"/>
          </a:xfrm>
          <a:prstGeom prst="roundRect">
            <a:avLst>
              <a:gd name="adj" fmla="val 2798"/>
            </a:avLst>
          </a:prstGeom>
          <a:noFill/>
          <a:ln w="38100">
            <a:solidFill>
              <a:srgbClr val="0C4E9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Top Corners Snipped 4">
            <a:extLst>
              <a:ext uri="{FF2B5EF4-FFF2-40B4-BE49-F238E27FC236}">
                <a16:creationId xmlns:a16="http://schemas.microsoft.com/office/drawing/2014/main" id="{0ECD13B9-5D9F-48D1-99A7-08DD9081CA85}"/>
              </a:ext>
            </a:extLst>
          </p:cNvPr>
          <p:cNvSpPr/>
          <p:nvPr/>
        </p:nvSpPr>
        <p:spPr>
          <a:xfrm>
            <a:off x="5777801" y="1537398"/>
            <a:ext cx="4675093" cy="612949"/>
          </a:xfrm>
          <a:prstGeom prst="snip2SameRect">
            <a:avLst>
              <a:gd name="adj1" fmla="val 12782"/>
              <a:gd name="adj2" fmla="val 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Lab Code: Laplace Heat Transfer</a:t>
            </a:r>
          </a:p>
        </p:txBody>
      </p:sp>
      <p:sp>
        <p:nvSpPr>
          <p:cNvPr id="6" name="TextBox 5">
            <a:extLst>
              <a:ext uri="{FF2B5EF4-FFF2-40B4-BE49-F238E27FC236}">
                <a16:creationId xmlns:a16="http://schemas.microsoft.com/office/drawing/2014/main" id="{B9CC81A9-C218-4FAE-810B-196DF17AF7E5}"/>
              </a:ext>
            </a:extLst>
          </p:cNvPr>
          <p:cNvSpPr txBox="1"/>
          <p:nvPr/>
        </p:nvSpPr>
        <p:spPr>
          <a:xfrm>
            <a:off x="6503334" y="2292922"/>
            <a:ext cx="3224024"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dirty="0">
                <a:solidFill>
                  <a:schemeClr val="bg1"/>
                </a:solidFill>
              </a:rPr>
              <a:t>Total Runtime: 39.43 seconds</a:t>
            </a:r>
          </a:p>
        </p:txBody>
      </p:sp>
      <p:graphicFrame>
        <p:nvGraphicFramePr>
          <p:cNvPr id="14" name="Chart 13">
            <a:extLst>
              <a:ext uri="{FF2B5EF4-FFF2-40B4-BE49-F238E27FC236}">
                <a16:creationId xmlns:a16="http://schemas.microsoft.com/office/drawing/2014/main" id="{60EDA860-AA8A-4A3B-9050-40B6BAF9D458}"/>
              </a:ext>
            </a:extLst>
          </p:cNvPr>
          <p:cNvGraphicFramePr/>
          <p:nvPr>
            <p:extLst>
              <p:ext uri="{D42A27DB-BD31-4B8C-83A1-F6EECF244321}">
                <p14:modId xmlns:p14="http://schemas.microsoft.com/office/powerpoint/2010/main" val="3064767683"/>
              </p:ext>
            </p:extLst>
          </p:nvPr>
        </p:nvGraphicFramePr>
        <p:xfrm>
          <a:off x="5416060" y="2435588"/>
          <a:ext cx="5195000" cy="3231681"/>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8035819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Graphic spid="14" grpId="0">
        <p:bldAsOne/>
      </p:bldGraphic>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97DF3583-95B5-41E7-846B-58FB199BC917}"/>
              </a:ext>
            </a:extLst>
          </p:cNvPr>
          <p:cNvSpPr/>
          <p:nvPr/>
        </p:nvSpPr>
        <p:spPr>
          <a:xfrm>
            <a:off x="763674" y="2015827"/>
            <a:ext cx="4190163" cy="667084"/>
          </a:xfrm>
          <a:prstGeom prst="rect">
            <a:avLst/>
          </a:prstGeom>
          <a:noFill/>
          <a:ln w="38100">
            <a:solidFill>
              <a:srgbClr val="0C4E9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Observe the loops contained within the identified hotspots</a:t>
            </a:r>
          </a:p>
        </p:txBody>
      </p:sp>
      <p:sp>
        <p:nvSpPr>
          <p:cNvPr id="2" name="Title 1">
            <a:extLst>
              <a:ext uri="{FF2B5EF4-FFF2-40B4-BE49-F238E27FC236}">
                <a16:creationId xmlns:a16="http://schemas.microsoft.com/office/drawing/2014/main" id="{350754F4-E575-4F41-8825-D61EC1B3C992}"/>
              </a:ext>
            </a:extLst>
          </p:cNvPr>
          <p:cNvSpPr>
            <a:spLocks noGrp="1"/>
          </p:cNvSpPr>
          <p:nvPr>
            <p:ph type="title"/>
          </p:nvPr>
        </p:nvSpPr>
        <p:spPr>
          <a:xfrm>
            <a:off x="476791" y="661226"/>
            <a:ext cx="9976104" cy="590931"/>
          </a:xfrm>
        </p:spPr>
        <p:txBody>
          <a:bodyPr/>
          <a:lstStyle/>
          <a:p>
            <a:r>
              <a:rPr lang="en-US" dirty="0"/>
              <a:t>Profiling sequential code</a:t>
            </a:r>
          </a:p>
        </p:txBody>
      </p:sp>
      <p:sp>
        <p:nvSpPr>
          <p:cNvPr id="3" name="Rectangle: Rounded Corners 2">
            <a:extLst>
              <a:ext uri="{FF2B5EF4-FFF2-40B4-BE49-F238E27FC236}">
                <a16:creationId xmlns:a16="http://schemas.microsoft.com/office/drawing/2014/main" id="{7BD18E10-E116-4D29-8F37-01FE85E3D1B0}"/>
              </a:ext>
            </a:extLst>
          </p:cNvPr>
          <p:cNvSpPr/>
          <p:nvPr/>
        </p:nvSpPr>
        <p:spPr>
          <a:xfrm>
            <a:off x="1380953" y="1459000"/>
            <a:ext cx="2955599" cy="612949"/>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Step 3: Identify Parallelism</a:t>
            </a:r>
          </a:p>
        </p:txBody>
      </p:sp>
      <p:sp>
        <p:nvSpPr>
          <p:cNvPr id="9" name="Rectangle 8">
            <a:extLst>
              <a:ext uri="{FF2B5EF4-FFF2-40B4-BE49-F238E27FC236}">
                <a16:creationId xmlns:a16="http://schemas.microsoft.com/office/drawing/2014/main" id="{EDAECEC0-2958-4241-BA92-E30064F53536}"/>
              </a:ext>
            </a:extLst>
          </p:cNvPr>
          <p:cNvSpPr/>
          <p:nvPr/>
        </p:nvSpPr>
        <p:spPr>
          <a:xfrm>
            <a:off x="763673" y="2825838"/>
            <a:ext cx="4190163" cy="1515503"/>
          </a:xfrm>
          <a:prstGeom prst="rect">
            <a:avLst/>
          </a:prstGeom>
          <a:noFill/>
          <a:ln w="38100">
            <a:solidFill>
              <a:srgbClr val="0C4E9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Are these loops parallelizable?</a:t>
            </a:r>
          </a:p>
          <a:p>
            <a:pPr algn="ctr"/>
            <a:r>
              <a:rPr lang="en-US" dirty="0">
                <a:solidFill>
                  <a:schemeClr val="bg1"/>
                </a:solidFill>
              </a:rPr>
              <a:t>Can the loop iterations execute independently of each other?</a:t>
            </a:r>
          </a:p>
          <a:p>
            <a:pPr algn="ctr"/>
            <a:r>
              <a:rPr lang="en-US" dirty="0">
                <a:solidFill>
                  <a:schemeClr val="bg1"/>
                </a:solidFill>
              </a:rPr>
              <a:t>Are the loops multi-dimensional, and does that make them very large?</a:t>
            </a:r>
          </a:p>
        </p:txBody>
      </p:sp>
      <p:sp>
        <p:nvSpPr>
          <p:cNvPr id="10" name="Rectangle 9">
            <a:extLst>
              <a:ext uri="{FF2B5EF4-FFF2-40B4-BE49-F238E27FC236}">
                <a16:creationId xmlns:a16="http://schemas.microsoft.com/office/drawing/2014/main" id="{2F246927-DE90-4E5D-882E-085DD47D8B36}"/>
              </a:ext>
            </a:extLst>
          </p:cNvPr>
          <p:cNvSpPr/>
          <p:nvPr/>
        </p:nvSpPr>
        <p:spPr>
          <a:xfrm>
            <a:off x="763672" y="4484268"/>
            <a:ext cx="4190163" cy="1183001"/>
          </a:xfrm>
          <a:prstGeom prst="rect">
            <a:avLst/>
          </a:prstGeom>
          <a:noFill/>
          <a:ln w="38100">
            <a:solidFill>
              <a:srgbClr val="0C4E9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Loops that are good to parallelize tend to have a lot of iterations to map to parallel hardware.</a:t>
            </a:r>
          </a:p>
        </p:txBody>
      </p:sp>
      <p:sp>
        <p:nvSpPr>
          <p:cNvPr id="7" name="TextBox 6">
            <a:extLst>
              <a:ext uri="{FF2B5EF4-FFF2-40B4-BE49-F238E27FC236}">
                <a16:creationId xmlns:a16="http://schemas.microsoft.com/office/drawing/2014/main" id="{AF38B98E-5313-4027-A8F4-DB080211D257}"/>
              </a:ext>
            </a:extLst>
          </p:cNvPr>
          <p:cNvSpPr txBox="1"/>
          <p:nvPr/>
        </p:nvSpPr>
        <p:spPr>
          <a:xfrm>
            <a:off x="5514975" y="1945237"/>
            <a:ext cx="4638675" cy="1061829"/>
          </a:xfrm>
          <a:prstGeom prst="rect">
            <a:avLst/>
          </a:prstGeom>
          <a:solidFill>
            <a:schemeClr val="tx1">
              <a:lumMod val="95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defTabSz="228600">
              <a:lnSpc>
                <a:spcPct val="90000"/>
              </a:lnSpc>
            </a:pPr>
            <a:r>
              <a:rPr lang="en-US" sz="1400" dirty="0">
                <a:solidFill>
                  <a:srgbClr val="AB69FF"/>
                </a:solidFill>
                <a:latin typeface="Consolas" panose="020B0609020204030204" pitchFamily="49" charset="0"/>
                <a:cs typeface="Courier New" panose="02070309020205020404" pitchFamily="49" charset="0"/>
              </a:rPr>
              <a:t>void</a:t>
            </a:r>
            <a:r>
              <a:rPr lang="en-US" sz="1400" dirty="0">
                <a:solidFill>
                  <a:srgbClr val="40A459"/>
                </a:solidFill>
                <a:latin typeface="Consolas" panose="020B0609020204030204" pitchFamily="49" charset="0"/>
                <a:cs typeface="Courier New" panose="02070309020205020404" pitchFamily="49" charset="0"/>
              </a:rPr>
              <a:t> </a:t>
            </a:r>
            <a:r>
              <a:rPr lang="en-US" sz="1400" dirty="0">
                <a:solidFill>
                  <a:schemeClr val="bg1"/>
                </a:solidFill>
                <a:latin typeface="Consolas" panose="020B0609020204030204" pitchFamily="49" charset="0"/>
                <a:cs typeface="Courier New" panose="02070309020205020404" pitchFamily="49" charset="0"/>
              </a:rPr>
              <a:t>pairing(</a:t>
            </a:r>
            <a:r>
              <a:rPr lang="en-US" sz="1400" dirty="0" err="1">
                <a:solidFill>
                  <a:srgbClr val="AB69FF"/>
                </a:solidFill>
                <a:latin typeface="Consolas" panose="020B0609020204030204" pitchFamily="49" charset="0"/>
                <a:cs typeface="Courier New" panose="02070309020205020404" pitchFamily="49" charset="0"/>
              </a:rPr>
              <a:t>int</a:t>
            </a:r>
            <a:r>
              <a:rPr lang="en-US" sz="1400" dirty="0">
                <a:solidFill>
                  <a:srgbClr val="40A459"/>
                </a:solidFill>
                <a:latin typeface="Consolas" panose="020B0609020204030204" pitchFamily="49" charset="0"/>
                <a:cs typeface="Courier New" panose="02070309020205020404" pitchFamily="49" charset="0"/>
              </a:rPr>
              <a:t> </a:t>
            </a:r>
            <a:r>
              <a:rPr lang="en-US" sz="1400" dirty="0">
                <a:solidFill>
                  <a:schemeClr val="bg1"/>
                </a:solidFill>
                <a:latin typeface="Consolas" panose="020B0609020204030204" pitchFamily="49" charset="0"/>
                <a:cs typeface="Courier New" panose="02070309020205020404" pitchFamily="49" charset="0"/>
              </a:rPr>
              <a:t>*input, </a:t>
            </a:r>
            <a:r>
              <a:rPr lang="en-US" sz="1400" dirty="0" err="1">
                <a:solidFill>
                  <a:schemeClr val="bg1"/>
                </a:solidFill>
                <a:latin typeface="Consolas" panose="020B0609020204030204" pitchFamily="49" charset="0"/>
                <a:cs typeface="Courier New" panose="02070309020205020404" pitchFamily="49" charset="0"/>
              </a:rPr>
              <a:t>int</a:t>
            </a:r>
            <a:r>
              <a:rPr lang="en-US" sz="1400" dirty="0">
                <a:solidFill>
                  <a:schemeClr val="bg1"/>
                </a:solidFill>
                <a:latin typeface="Consolas" panose="020B0609020204030204" pitchFamily="49" charset="0"/>
                <a:cs typeface="Courier New" panose="02070309020205020404" pitchFamily="49" charset="0"/>
              </a:rPr>
              <a:t> *output,</a:t>
            </a:r>
            <a:r>
              <a:rPr lang="en-US" sz="1400" dirty="0">
                <a:solidFill>
                  <a:srgbClr val="40A459"/>
                </a:solidFill>
                <a:latin typeface="Consolas" panose="020B0609020204030204" pitchFamily="49" charset="0"/>
                <a:cs typeface="Courier New" panose="02070309020205020404" pitchFamily="49" charset="0"/>
              </a:rPr>
              <a:t> </a:t>
            </a:r>
            <a:r>
              <a:rPr lang="en-US" sz="1400" dirty="0" err="1">
                <a:solidFill>
                  <a:srgbClr val="AB69FF"/>
                </a:solidFill>
                <a:latin typeface="Consolas" panose="020B0609020204030204" pitchFamily="49" charset="0"/>
                <a:cs typeface="Courier New" panose="02070309020205020404" pitchFamily="49" charset="0"/>
              </a:rPr>
              <a:t>int</a:t>
            </a:r>
            <a:r>
              <a:rPr lang="en-US" sz="1400" dirty="0">
                <a:solidFill>
                  <a:srgbClr val="40A459"/>
                </a:solidFill>
                <a:latin typeface="Consolas" panose="020B0609020204030204" pitchFamily="49" charset="0"/>
                <a:cs typeface="Courier New" panose="02070309020205020404" pitchFamily="49" charset="0"/>
              </a:rPr>
              <a:t> </a:t>
            </a:r>
            <a:r>
              <a:rPr lang="en-US" sz="1400" dirty="0">
                <a:solidFill>
                  <a:schemeClr val="bg1"/>
                </a:solidFill>
                <a:latin typeface="Consolas" panose="020B0609020204030204" pitchFamily="49" charset="0"/>
                <a:cs typeface="Courier New" panose="02070309020205020404" pitchFamily="49" charset="0"/>
              </a:rPr>
              <a:t>N){</a:t>
            </a:r>
          </a:p>
          <a:p>
            <a:pPr defTabSz="228600">
              <a:lnSpc>
                <a:spcPct val="90000"/>
              </a:lnSpc>
            </a:pPr>
            <a:endParaRPr lang="en-US" sz="1400" dirty="0">
              <a:solidFill>
                <a:schemeClr val="bg1"/>
              </a:solidFill>
              <a:latin typeface="Consolas" panose="020B0609020204030204" pitchFamily="49" charset="0"/>
              <a:cs typeface="Courier New" panose="02070309020205020404" pitchFamily="49" charset="0"/>
            </a:endParaRPr>
          </a:p>
          <a:p>
            <a:pPr defTabSz="228600">
              <a:lnSpc>
                <a:spcPct val="90000"/>
              </a:lnSpc>
            </a:pPr>
            <a:r>
              <a:rPr lang="en-US" sz="1400" dirty="0">
                <a:solidFill>
                  <a:srgbClr val="40A459"/>
                </a:solidFill>
                <a:latin typeface="Consolas" panose="020B0609020204030204" pitchFamily="49" charset="0"/>
                <a:cs typeface="Courier New" panose="02070309020205020404" pitchFamily="49" charset="0"/>
              </a:rPr>
              <a:t>	</a:t>
            </a:r>
            <a:r>
              <a:rPr lang="en-US" sz="1400" dirty="0">
                <a:solidFill>
                  <a:srgbClr val="1B12FF"/>
                </a:solidFill>
                <a:latin typeface="Consolas" panose="020B0609020204030204" pitchFamily="49" charset="0"/>
                <a:cs typeface="Courier New" panose="02070309020205020404" pitchFamily="49" charset="0"/>
              </a:rPr>
              <a:t>for</a:t>
            </a:r>
            <a:r>
              <a:rPr lang="en-US" sz="1400" dirty="0">
                <a:solidFill>
                  <a:schemeClr val="bg1"/>
                </a:solidFill>
                <a:latin typeface="Consolas" panose="020B0609020204030204" pitchFamily="49" charset="0"/>
                <a:cs typeface="Courier New" panose="02070309020205020404" pitchFamily="49" charset="0"/>
              </a:rPr>
              <a:t>(</a:t>
            </a:r>
            <a:r>
              <a:rPr lang="en-US" sz="1400" dirty="0" err="1">
                <a:solidFill>
                  <a:srgbClr val="AB69FF"/>
                </a:solidFill>
                <a:latin typeface="Consolas" panose="020B0609020204030204" pitchFamily="49" charset="0"/>
                <a:cs typeface="Courier New" panose="02070309020205020404" pitchFamily="49" charset="0"/>
              </a:rPr>
              <a:t>int</a:t>
            </a:r>
            <a:r>
              <a:rPr lang="en-US" sz="1400" dirty="0">
                <a:solidFill>
                  <a:srgbClr val="40A459"/>
                </a:solidFill>
                <a:latin typeface="Consolas" panose="020B0609020204030204" pitchFamily="49" charset="0"/>
                <a:cs typeface="Courier New" panose="02070309020205020404" pitchFamily="49" charset="0"/>
              </a:rPr>
              <a:t> </a:t>
            </a:r>
            <a:r>
              <a:rPr lang="en-US" sz="1400" dirty="0" err="1">
                <a:solidFill>
                  <a:schemeClr val="bg1"/>
                </a:solidFill>
                <a:latin typeface="Consolas" panose="020B0609020204030204" pitchFamily="49" charset="0"/>
                <a:cs typeface="Courier New" panose="02070309020205020404" pitchFamily="49" charset="0"/>
              </a:rPr>
              <a:t>i</a:t>
            </a:r>
            <a:r>
              <a:rPr lang="en-US" sz="1400" dirty="0">
                <a:solidFill>
                  <a:schemeClr val="bg1"/>
                </a:solidFill>
                <a:latin typeface="Consolas" panose="020B0609020204030204" pitchFamily="49" charset="0"/>
                <a:cs typeface="Courier New" panose="02070309020205020404" pitchFamily="49" charset="0"/>
              </a:rPr>
              <a:t> </a:t>
            </a:r>
            <a:r>
              <a:rPr lang="en-US" sz="1400" dirty="0">
                <a:solidFill>
                  <a:srgbClr val="4550AF"/>
                </a:solidFill>
                <a:latin typeface="Consolas" panose="020B0609020204030204" pitchFamily="49" charset="0"/>
                <a:cs typeface="Courier New" panose="02070309020205020404" pitchFamily="49" charset="0"/>
              </a:rPr>
              <a:t>=</a:t>
            </a:r>
            <a:r>
              <a:rPr lang="en-US" sz="1400" dirty="0">
                <a:solidFill>
                  <a:srgbClr val="40A459"/>
                </a:solidFill>
                <a:latin typeface="Consolas" panose="020B0609020204030204" pitchFamily="49" charset="0"/>
                <a:cs typeface="Courier New" panose="02070309020205020404" pitchFamily="49" charset="0"/>
              </a:rPr>
              <a:t> </a:t>
            </a:r>
            <a:r>
              <a:rPr lang="en-US" sz="1400" dirty="0">
                <a:solidFill>
                  <a:srgbClr val="FFA04F"/>
                </a:solidFill>
                <a:latin typeface="Consolas" panose="020B0609020204030204" pitchFamily="49" charset="0"/>
                <a:cs typeface="Courier New" panose="02070309020205020404" pitchFamily="49" charset="0"/>
              </a:rPr>
              <a:t>0</a:t>
            </a:r>
            <a:r>
              <a:rPr lang="en-US" sz="1400" dirty="0">
                <a:solidFill>
                  <a:schemeClr val="bg1"/>
                </a:solidFill>
                <a:latin typeface="Consolas" panose="020B0609020204030204" pitchFamily="49" charset="0"/>
                <a:cs typeface="Courier New" panose="02070309020205020404" pitchFamily="49" charset="0"/>
              </a:rPr>
              <a:t>; </a:t>
            </a:r>
            <a:r>
              <a:rPr lang="en-US" sz="1400" dirty="0" err="1">
                <a:solidFill>
                  <a:schemeClr val="bg1"/>
                </a:solidFill>
                <a:latin typeface="Consolas" panose="020B0609020204030204" pitchFamily="49" charset="0"/>
                <a:cs typeface="Courier New" panose="02070309020205020404" pitchFamily="49" charset="0"/>
              </a:rPr>
              <a:t>i</a:t>
            </a:r>
            <a:r>
              <a:rPr lang="en-US" sz="1400" dirty="0">
                <a:solidFill>
                  <a:schemeClr val="bg1"/>
                </a:solidFill>
                <a:latin typeface="Consolas" panose="020B0609020204030204" pitchFamily="49" charset="0"/>
                <a:cs typeface="Courier New" panose="02070309020205020404" pitchFamily="49" charset="0"/>
              </a:rPr>
              <a:t> &lt;</a:t>
            </a:r>
            <a:r>
              <a:rPr lang="en-US" sz="1400" dirty="0">
                <a:solidFill>
                  <a:srgbClr val="40A459"/>
                </a:solidFill>
                <a:latin typeface="Consolas" panose="020B0609020204030204" pitchFamily="49" charset="0"/>
                <a:cs typeface="Courier New" panose="02070309020205020404" pitchFamily="49" charset="0"/>
              </a:rPr>
              <a:t> </a:t>
            </a:r>
            <a:r>
              <a:rPr lang="en-US" sz="1400" dirty="0">
                <a:solidFill>
                  <a:schemeClr val="bg1"/>
                </a:solidFill>
                <a:latin typeface="Consolas" panose="020B0609020204030204" pitchFamily="49" charset="0"/>
                <a:cs typeface="Courier New" panose="02070309020205020404" pitchFamily="49" charset="0"/>
              </a:rPr>
              <a:t>N; </a:t>
            </a:r>
            <a:r>
              <a:rPr lang="en-US" sz="1400" dirty="0" err="1">
                <a:solidFill>
                  <a:schemeClr val="bg1"/>
                </a:solidFill>
                <a:latin typeface="Consolas" panose="020B0609020204030204" pitchFamily="49" charset="0"/>
                <a:cs typeface="Courier New" panose="02070309020205020404" pitchFamily="49" charset="0"/>
              </a:rPr>
              <a:t>i</a:t>
            </a:r>
            <a:r>
              <a:rPr lang="en-US" sz="1400" dirty="0">
                <a:solidFill>
                  <a:srgbClr val="4550AF"/>
                </a:solidFill>
                <a:latin typeface="Consolas" panose="020B0609020204030204" pitchFamily="49" charset="0"/>
                <a:cs typeface="Courier New" panose="02070309020205020404" pitchFamily="49" charset="0"/>
              </a:rPr>
              <a:t>++</a:t>
            </a:r>
            <a:r>
              <a:rPr lang="en-US" sz="1400" dirty="0">
                <a:solidFill>
                  <a:schemeClr val="bg1"/>
                </a:solidFill>
                <a:latin typeface="Consolas" panose="020B0609020204030204" pitchFamily="49" charset="0"/>
                <a:cs typeface="Courier New" panose="02070309020205020404" pitchFamily="49" charset="0"/>
              </a:rPr>
              <a:t>)</a:t>
            </a:r>
          </a:p>
          <a:p>
            <a:pPr defTabSz="228600">
              <a:lnSpc>
                <a:spcPct val="90000"/>
              </a:lnSpc>
            </a:pPr>
            <a:r>
              <a:rPr lang="en-US" sz="1400" dirty="0">
                <a:solidFill>
                  <a:srgbClr val="40A459"/>
                </a:solidFill>
                <a:latin typeface="Consolas" panose="020B0609020204030204" pitchFamily="49" charset="0"/>
                <a:cs typeface="Courier New" panose="02070309020205020404" pitchFamily="49" charset="0"/>
              </a:rPr>
              <a:t>		</a:t>
            </a:r>
            <a:r>
              <a:rPr lang="en-US" sz="1400" dirty="0">
                <a:solidFill>
                  <a:schemeClr val="bg1"/>
                </a:solidFill>
                <a:latin typeface="Consolas" panose="020B0609020204030204" pitchFamily="49" charset="0"/>
                <a:cs typeface="Courier New" panose="02070309020205020404" pitchFamily="49" charset="0"/>
              </a:rPr>
              <a:t>output[</a:t>
            </a:r>
            <a:r>
              <a:rPr lang="en-US" sz="1400" dirty="0" err="1">
                <a:solidFill>
                  <a:schemeClr val="bg1"/>
                </a:solidFill>
                <a:latin typeface="Consolas" panose="020B0609020204030204" pitchFamily="49" charset="0"/>
                <a:cs typeface="Courier New" panose="02070309020205020404" pitchFamily="49" charset="0"/>
              </a:rPr>
              <a:t>i</a:t>
            </a:r>
            <a:r>
              <a:rPr lang="en-US" sz="1400" dirty="0">
                <a:solidFill>
                  <a:schemeClr val="bg1"/>
                </a:solidFill>
                <a:latin typeface="Consolas" panose="020B0609020204030204" pitchFamily="49" charset="0"/>
                <a:cs typeface="Courier New" panose="02070309020205020404" pitchFamily="49" charset="0"/>
              </a:rPr>
              <a:t>] = input[</a:t>
            </a:r>
            <a:r>
              <a:rPr lang="en-US" sz="1400" dirty="0" err="1">
                <a:solidFill>
                  <a:schemeClr val="bg1"/>
                </a:solidFill>
                <a:latin typeface="Consolas" panose="020B0609020204030204" pitchFamily="49" charset="0"/>
                <a:cs typeface="Courier New" panose="02070309020205020404" pitchFamily="49" charset="0"/>
              </a:rPr>
              <a:t>i</a:t>
            </a:r>
            <a:r>
              <a:rPr lang="en-US" sz="1400" dirty="0">
                <a:solidFill>
                  <a:schemeClr val="bg1"/>
                </a:solidFill>
                <a:latin typeface="Consolas" panose="020B0609020204030204" pitchFamily="49" charset="0"/>
                <a:cs typeface="Courier New" panose="02070309020205020404" pitchFamily="49" charset="0"/>
              </a:rPr>
              <a:t>*2] + input[</a:t>
            </a:r>
            <a:r>
              <a:rPr lang="en-US" sz="1400" dirty="0" err="1">
                <a:solidFill>
                  <a:schemeClr val="bg1"/>
                </a:solidFill>
                <a:latin typeface="Consolas" panose="020B0609020204030204" pitchFamily="49" charset="0"/>
                <a:cs typeface="Courier New" panose="02070309020205020404" pitchFamily="49" charset="0"/>
              </a:rPr>
              <a:t>i</a:t>
            </a:r>
            <a:r>
              <a:rPr lang="en-US" sz="1400" dirty="0">
                <a:solidFill>
                  <a:schemeClr val="bg1"/>
                </a:solidFill>
                <a:latin typeface="Consolas" panose="020B0609020204030204" pitchFamily="49" charset="0"/>
                <a:cs typeface="Courier New" panose="02070309020205020404" pitchFamily="49" charset="0"/>
              </a:rPr>
              <a:t>*2+1];</a:t>
            </a:r>
          </a:p>
          <a:p>
            <a:pPr defTabSz="228600">
              <a:lnSpc>
                <a:spcPct val="90000"/>
              </a:lnSpc>
            </a:pPr>
            <a:r>
              <a:rPr lang="en-US" sz="1400" dirty="0">
                <a:solidFill>
                  <a:schemeClr val="bg1"/>
                </a:solidFill>
                <a:latin typeface="Consolas" panose="020B0609020204030204" pitchFamily="49" charset="0"/>
                <a:cs typeface="Courier New" panose="02070309020205020404" pitchFamily="49" charset="0"/>
              </a:rPr>
              <a:t>}</a:t>
            </a:r>
          </a:p>
        </p:txBody>
      </p:sp>
      <p:sp>
        <p:nvSpPr>
          <p:cNvPr id="8" name="Rectangle 7">
            <a:extLst>
              <a:ext uri="{FF2B5EF4-FFF2-40B4-BE49-F238E27FC236}">
                <a16:creationId xmlns:a16="http://schemas.microsoft.com/office/drawing/2014/main" id="{E943CAD4-3EB2-455B-8F31-5C6F021D0AC7}"/>
              </a:ext>
            </a:extLst>
          </p:cNvPr>
          <p:cNvSpPr/>
          <p:nvPr/>
        </p:nvSpPr>
        <p:spPr>
          <a:xfrm>
            <a:off x="5743575" y="3295650"/>
            <a:ext cx="685800" cy="68580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6</a:t>
            </a:r>
          </a:p>
        </p:txBody>
      </p:sp>
      <p:sp>
        <p:nvSpPr>
          <p:cNvPr id="12" name="Rectangle 11">
            <a:extLst>
              <a:ext uri="{FF2B5EF4-FFF2-40B4-BE49-F238E27FC236}">
                <a16:creationId xmlns:a16="http://schemas.microsoft.com/office/drawing/2014/main" id="{A02C57DD-F551-4807-9A6E-357ADEC5DE21}"/>
              </a:ext>
            </a:extLst>
          </p:cNvPr>
          <p:cNvSpPr/>
          <p:nvPr/>
        </p:nvSpPr>
        <p:spPr>
          <a:xfrm>
            <a:off x="6429375" y="3295650"/>
            <a:ext cx="685800" cy="68580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3</a:t>
            </a:r>
          </a:p>
        </p:txBody>
      </p:sp>
      <p:sp>
        <p:nvSpPr>
          <p:cNvPr id="13" name="Rectangle 12">
            <a:extLst>
              <a:ext uri="{FF2B5EF4-FFF2-40B4-BE49-F238E27FC236}">
                <a16:creationId xmlns:a16="http://schemas.microsoft.com/office/drawing/2014/main" id="{8D4D32A3-2426-47B2-8D40-0DD35DDC4533}"/>
              </a:ext>
            </a:extLst>
          </p:cNvPr>
          <p:cNvSpPr/>
          <p:nvPr/>
        </p:nvSpPr>
        <p:spPr>
          <a:xfrm>
            <a:off x="7115175" y="3295650"/>
            <a:ext cx="685800" cy="68580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10</a:t>
            </a:r>
          </a:p>
        </p:txBody>
      </p:sp>
      <p:sp>
        <p:nvSpPr>
          <p:cNvPr id="14" name="Rectangle 13">
            <a:extLst>
              <a:ext uri="{FF2B5EF4-FFF2-40B4-BE49-F238E27FC236}">
                <a16:creationId xmlns:a16="http://schemas.microsoft.com/office/drawing/2014/main" id="{92ADAAFA-081C-4CCC-A6DE-2C4D0C2CACE6}"/>
              </a:ext>
            </a:extLst>
          </p:cNvPr>
          <p:cNvSpPr/>
          <p:nvPr/>
        </p:nvSpPr>
        <p:spPr>
          <a:xfrm>
            <a:off x="7800975" y="3295650"/>
            <a:ext cx="685800" cy="68580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7</a:t>
            </a:r>
          </a:p>
        </p:txBody>
      </p:sp>
      <p:sp>
        <p:nvSpPr>
          <p:cNvPr id="15" name="Rectangle 14">
            <a:extLst>
              <a:ext uri="{FF2B5EF4-FFF2-40B4-BE49-F238E27FC236}">
                <a16:creationId xmlns:a16="http://schemas.microsoft.com/office/drawing/2014/main" id="{CB37F16B-1ACC-4D5C-BE8E-507BEA145037}"/>
              </a:ext>
            </a:extLst>
          </p:cNvPr>
          <p:cNvSpPr/>
          <p:nvPr/>
        </p:nvSpPr>
        <p:spPr>
          <a:xfrm>
            <a:off x="8486775" y="3295650"/>
            <a:ext cx="685800" cy="68580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2</a:t>
            </a:r>
          </a:p>
        </p:txBody>
      </p:sp>
      <p:sp>
        <p:nvSpPr>
          <p:cNvPr id="16" name="Rectangle 15">
            <a:extLst>
              <a:ext uri="{FF2B5EF4-FFF2-40B4-BE49-F238E27FC236}">
                <a16:creationId xmlns:a16="http://schemas.microsoft.com/office/drawing/2014/main" id="{75D7F7EC-3451-448E-8F51-A7585D004614}"/>
              </a:ext>
            </a:extLst>
          </p:cNvPr>
          <p:cNvSpPr/>
          <p:nvPr/>
        </p:nvSpPr>
        <p:spPr>
          <a:xfrm>
            <a:off x="9172575" y="3295650"/>
            <a:ext cx="685800" cy="68580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4</a:t>
            </a:r>
          </a:p>
        </p:txBody>
      </p:sp>
      <p:sp>
        <p:nvSpPr>
          <p:cNvPr id="23" name="TextBox 22">
            <a:extLst>
              <a:ext uri="{FF2B5EF4-FFF2-40B4-BE49-F238E27FC236}">
                <a16:creationId xmlns:a16="http://schemas.microsoft.com/office/drawing/2014/main" id="{AD0E259B-73D8-4109-8B3D-5C668E5C135A}"/>
              </a:ext>
            </a:extLst>
          </p:cNvPr>
          <p:cNvSpPr txBox="1"/>
          <p:nvPr/>
        </p:nvSpPr>
        <p:spPr>
          <a:xfrm>
            <a:off x="9877425" y="3684673"/>
            <a:ext cx="889987" cy="3693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2000" dirty="0">
                <a:solidFill>
                  <a:schemeClr val="bg1"/>
                </a:solidFill>
                <a:latin typeface="Consolas" panose="020B0609020204030204" pitchFamily="49" charset="0"/>
              </a:rPr>
              <a:t>input</a:t>
            </a:r>
          </a:p>
        </p:txBody>
      </p:sp>
      <p:sp>
        <p:nvSpPr>
          <p:cNvPr id="24" name="TextBox 23">
            <a:extLst>
              <a:ext uri="{FF2B5EF4-FFF2-40B4-BE49-F238E27FC236}">
                <a16:creationId xmlns:a16="http://schemas.microsoft.com/office/drawing/2014/main" id="{AC200FB4-49F4-4F76-9E50-51E02EA0636D}"/>
              </a:ext>
            </a:extLst>
          </p:cNvPr>
          <p:cNvSpPr txBox="1"/>
          <p:nvPr/>
        </p:nvSpPr>
        <p:spPr>
          <a:xfrm>
            <a:off x="7834312" y="5263409"/>
            <a:ext cx="1031052" cy="3693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2000" dirty="0">
                <a:solidFill>
                  <a:schemeClr val="bg1"/>
                </a:solidFill>
                <a:latin typeface="Consolas" panose="020B0609020204030204" pitchFamily="49" charset="0"/>
              </a:rPr>
              <a:t>output</a:t>
            </a:r>
          </a:p>
        </p:txBody>
      </p:sp>
      <p:sp>
        <p:nvSpPr>
          <p:cNvPr id="25" name="Rectangle 24">
            <a:extLst>
              <a:ext uri="{FF2B5EF4-FFF2-40B4-BE49-F238E27FC236}">
                <a16:creationId xmlns:a16="http://schemas.microsoft.com/office/drawing/2014/main" id="{D411BB6F-3FE9-4CBF-9133-5CE02CA283DD}"/>
              </a:ext>
            </a:extLst>
          </p:cNvPr>
          <p:cNvSpPr/>
          <p:nvPr/>
        </p:nvSpPr>
        <p:spPr>
          <a:xfrm>
            <a:off x="5751195" y="4872990"/>
            <a:ext cx="685800" cy="68580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3D4C96A0-983E-4AE9-887A-2B4832E7582B}"/>
              </a:ext>
            </a:extLst>
          </p:cNvPr>
          <p:cNvSpPr/>
          <p:nvPr/>
        </p:nvSpPr>
        <p:spPr>
          <a:xfrm>
            <a:off x="6436995" y="4872990"/>
            <a:ext cx="685800" cy="68580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BBEECC85-7F8C-4F98-BAD0-4F329677A6F0}"/>
              </a:ext>
            </a:extLst>
          </p:cNvPr>
          <p:cNvSpPr/>
          <p:nvPr/>
        </p:nvSpPr>
        <p:spPr>
          <a:xfrm>
            <a:off x="7122795" y="4872990"/>
            <a:ext cx="685800" cy="68580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24079B9-1097-4CA5-991F-2D03F04870F9}"/>
              </a:ext>
            </a:extLst>
          </p:cNvPr>
          <p:cNvSpPr/>
          <p:nvPr/>
        </p:nvSpPr>
        <p:spPr>
          <a:xfrm>
            <a:off x="5753100" y="4872990"/>
            <a:ext cx="685800" cy="68580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9</a:t>
            </a:r>
          </a:p>
        </p:txBody>
      </p:sp>
      <p:cxnSp>
        <p:nvCxnSpPr>
          <p:cNvPr id="32" name="Straight Arrow Connector 31">
            <a:extLst>
              <a:ext uri="{FF2B5EF4-FFF2-40B4-BE49-F238E27FC236}">
                <a16:creationId xmlns:a16="http://schemas.microsoft.com/office/drawing/2014/main" id="{C7D795C2-A0AB-4A18-AB78-8F32E602E67E}"/>
              </a:ext>
            </a:extLst>
          </p:cNvPr>
          <p:cNvCxnSpPr>
            <a:cxnSpLocks/>
            <a:endCxn id="31" idx="0"/>
          </p:cNvCxnSpPr>
          <p:nvPr/>
        </p:nvCxnSpPr>
        <p:spPr>
          <a:xfrm>
            <a:off x="6086475" y="3981450"/>
            <a:ext cx="9525" cy="891540"/>
          </a:xfrm>
          <a:prstGeom prst="straightConnector1">
            <a:avLst/>
          </a:prstGeom>
          <a:ln w="50800">
            <a:gradFill flip="none" rotWithShape="1">
              <a:gsLst>
                <a:gs pos="0">
                  <a:schemeClr val="bg1">
                    <a:alpha val="0"/>
                  </a:schemeClr>
                </a:gs>
                <a:gs pos="52000">
                  <a:schemeClr val="accent4"/>
                </a:gs>
              </a:gsLst>
              <a:lin ang="5400000" scaled="1"/>
              <a:tileRect/>
            </a:gra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B3E478DC-32C9-4BEE-A64F-3A2D31F07515}"/>
              </a:ext>
            </a:extLst>
          </p:cNvPr>
          <p:cNvCxnSpPr>
            <a:cxnSpLocks/>
            <a:endCxn id="31" idx="0"/>
          </p:cNvCxnSpPr>
          <p:nvPr/>
        </p:nvCxnSpPr>
        <p:spPr>
          <a:xfrm flipH="1">
            <a:off x="6096000" y="3981450"/>
            <a:ext cx="676275" cy="891540"/>
          </a:xfrm>
          <a:prstGeom prst="straightConnector1">
            <a:avLst/>
          </a:prstGeom>
          <a:ln w="50800">
            <a:gradFill flip="none" rotWithShape="1">
              <a:gsLst>
                <a:gs pos="0">
                  <a:schemeClr val="bg1">
                    <a:alpha val="0"/>
                  </a:schemeClr>
                </a:gs>
                <a:gs pos="52000">
                  <a:schemeClr val="accent4"/>
                </a:gs>
              </a:gsLst>
              <a:lin ang="5400000" scaled="1"/>
              <a:tileRect/>
            </a:gradFill>
            <a:tailEnd type="triangle"/>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B123A50E-EB09-4C71-B882-2B640899958C}"/>
              </a:ext>
            </a:extLst>
          </p:cNvPr>
          <p:cNvSpPr/>
          <p:nvPr/>
        </p:nvSpPr>
        <p:spPr>
          <a:xfrm>
            <a:off x="6438900" y="4872990"/>
            <a:ext cx="685800" cy="68580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17</a:t>
            </a:r>
          </a:p>
        </p:txBody>
      </p:sp>
      <p:cxnSp>
        <p:nvCxnSpPr>
          <p:cNvPr id="35" name="Straight Arrow Connector 34">
            <a:extLst>
              <a:ext uri="{FF2B5EF4-FFF2-40B4-BE49-F238E27FC236}">
                <a16:creationId xmlns:a16="http://schemas.microsoft.com/office/drawing/2014/main" id="{DAEC2EA1-B5BA-487C-BF17-C20D180F3C89}"/>
              </a:ext>
            </a:extLst>
          </p:cNvPr>
          <p:cNvCxnSpPr>
            <a:cxnSpLocks/>
            <a:endCxn id="34" idx="0"/>
          </p:cNvCxnSpPr>
          <p:nvPr/>
        </p:nvCxnSpPr>
        <p:spPr>
          <a:xfrm flipH="1">
            <a:off x="6781800" y="3981450"/>
            <a:ext cx="676275" cy="891540"/>
          </a:xfrm>
          <a:prstGeom prst="straightConnector1">
            <a:avLst/>
          </a:prstGeom>
          <a:ln w="50800">
            <a:gradFill flip="none" rotWithShape="1">
              <a:gsLst>
                <a:gs pos="0">
                  <a:schemeClr val="bg1">
                    <a:alpha val="0"/>
                  </a:schemeClr>
                </a:gs>
                <a:gs pos="52000">
                  <a:schemeClr val="accent4"/>
                </a:gs>
              </a:gsLst>
              <a:lin ang="5400000" scaled="1"/>
              <a:tileRect/>
            </a:gra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F6E7CCB5-C68D-4735-9073-F10EAD79DAE3}"/>
              </a:ext>
            </a:extLst>
          </p:cNvPr>
          <p:cNvCxnSpPr>
            <a:cxnSpLocks/>
            <a:endCxn id="34" idx="0"/>
          </p:cNvCxnSpPr>
          <p:nvPr/>
        </p:nvCxnSpPr>
        <p:spPr>
          <a:xfrm flipH="1">
            <a:off x="6781800" y="3981450"/>
            <a:ext cx="1362075" cy="891540"/>
          </a:xfrm>
          <a:prstGeom prst="straightConnector1">
            <a:avLst/>
          </a:prstGeom>
          <a:ln w="50800">
            <a:gradFill flip="none" rotWithShape="1">
              <a:gsLst>
                <a:gs pos="0">
                  <a:schemeClr val="bg1">
                    <a:alpha val="0"/>
                  </a:schemeClr>
                </a:gs>
                <a:gs pos="52000">
                  <a:schemeClr val="accent4"/>
                </a:gs>
              </a:gsLst>
              <a:lin ang="5400000" scaled="1"/>
              <a:tileRect/>
            </a:gra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D685E5DC-E7CB-42C1-AD72-407327BEEF88}"/>
              </a:ext>
            </a:extLst>
          </p:cNvPr>
          <p:cNvSpPr/>
          <p:nvPr/>
        </p:nvSpPr>
        <p:spPr>
          <a:xfrm>
            <a:off x="7124700" y="4872990"/>
            <a:ext cx="685800" cy="68580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6</a:t>
            </a:r>
          </a:p>
        </p:txBody>
      </p:sp>
      <p:cxnSp>
        <p:nvCxnSpPr>
          <p:cNvPr id="38" name="Straight Arrow Connector 37">
            <a:extLst>
              <a:ext uri="{FF2B5EF4-FFF2-40B4-BE49-F238E27FC236}">
                <a16:creationId xmlns:a16="http://schemas.microsoft.com/office/drawing/2014/main" id="{A5010989-FD01-4658-8FAF-B1F72E59E893}"/>
              </a:ext>
            </a:extLst>
          </p:cNvPr>
          <p:cNvCxnSpPr>
            <a:cxnSpLocks/>
            <a:endCxn id="37" idx="0"/>
          </p:cNvCxnSpPr>
          <p:nvPr/>
        </p:nvCxnSpPr>
        <p:spPr>
          <a:xfrm flipH="1">
            <a:off x="7467600" y="3981450"/>
            <a:ext cx="1362075" cy="891540"/>
          </a:xfrm>
          <a:prstGeom prst="straightConnector1">
            <a:avLst/>
          </a:prstGeom>
          <a:ln w="50800">
            <a:gradFill flip="none" rotWithShape="1">
              <a:gsLst>
                <a:gs pos="0">
                  <a:schemeClr val="bg1">
                    <a:alpha val="0"/>
                  </a:schemeClr>
                </a:gs>
                <a:gs pos="52000">
                  <a:schemeClr val="accent4"/>
                </a:gs>
              </a:gsLst>
              <a:lin ang="5400000" scaled="1"/>
              <a:tileRect/>
            </a:gra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E08502DB-FDBF-4A29-BEA7-649590C9F785}"/>
              </a:ext>
            </a:extLst>
          </p:cNvPr>
          <p:cNvCxnSpPr>
            <a:cxnSpLocks/>
            <a:endCxn id="37" idx="0"/>
          </p:cNvCxnSpPr>
          <p:nvPr/>
        </p:nvCxnSpPr>
        <p:spPr>
          <a:xfrm flipH="1">
            <a:off x="7467600" y="3981450"/>
            <a:ext cx="2047875" cy="891540"/>
          </a:xfrm>
          <a:prstGeom prst="straightConnector1">
            <a:avLst/>
          </a:prstGeom>
          <a:ln w="50800">
            <a:gradFill flip="none" rotWithShape="1">
              <a:gsLst>
                <a:gs pos="0">
                  <a:schemeClr val="bg1">
                    <a:alpha val="0"/>
                  </a:schemeClr>
                </a:gs>
                <a:gs pos="52000">
                  <a:schemeClr val="accent4"/>
                </a:gs>
              </a:gsLst>
              <a:lin ang="5400000" scaled="1"/>
              <a:tileRect/>
            </a:gra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1409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3" grpId="0" animBg="1"/>
      <p:bldP spid="9" grpId="0" animBg="1"/>
      <p:bldP spid="10" grpId="0" animBg="1"/>
    </p:bld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profiling multicore code</a:t>
            </a:r>
          </a:p>
        </p:txBody>
      </p:sp>
    </p:spTree>
    <p:extLst>
      <p:ext uri="{BB962C8B-B14F-4D97-AF65-F5344CB8AC3E}">
        <p14:creationId xmlns:p14="http://schemas.microsoft.com/office/powerpoint/2010/main" val="244967871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77E203-C3E7-457D-B412-28A61CC3C343}"/>
              </a:ext>
            </a:extLst>
          </p:cNvPr>
          <p:cNvSpPr>
            <a:spLocks noGrp="1"/>
          </p:cNvSpPr>
          <p:nvPr>
            <p:ph type="title"/>
          </p:nvPr>
        </p:nvSpPr>
        <p:spPr>
          <a:xfrm>
            <a:off x="476791" y="633526"/>
            <a:ext cx="8264438" cy="618631"/>
          </a:xfrm>
        </p:spPr>
        <p:txBody>
          <a:bodyPr/>
          <a:lstStyle/>
          <a:p>
            <a:r>
              <a:rPr lang="en-US" dirty="0"/>
              <a:t>Profiling multicore code</a:t>
            </a:r>
          </a:p>
        </p:txBody>
      </p:sp>
      <p:sp>
        <p:nvSpPr>
          <p:cNvPr id="3" name="Content Placeholder 2">
            <a:extLst>
              <a:ext uri="{FF2B5EF4-FFF2-40B4-BE49-F238E27FC236}">
                <a16:creationId xmlns:a16="http://schemas.microsoft.com/office/drawing/2014/main" id="{BEC193E7-82AE-44BD-BDFF-C46E1CA6BD01}"/>
              </a:ext>
            </a:extLst>
          </p:cNvPr>
          <p:cNvSpPr>
            <a:spLocks noGrp="1"/>
          </p:cNvSpPr>
          <p:nvPr>
            <p:ph idx="1"/>
          </p:nvPr>
        </p:nvSpPr>
        <p:spPr/>
        <p:txBody>
          <a:bodyPr/>
          <a:lstStyle/>
          <a:p>
            <a:pPr marL="342900" indent="-342900">
              <a:buFont typeface="Wingdings" panose="05000000000000000000" pitchFamily="2" charset="2"/>
              <a:buChar char="§"/>
            </a:pPr>
            <a:r>
              <a:rPr lang="en-US" i="1" dirty="0"/>
              <a:t>Multicore </a:t>
            </a:r>
            <a:r>
              <a:rPr lang="en-US" dirty="0"/>
              <a:t>refers to using a CPU with multiple computational cores as our parallel device</a:t>
            </a:r>
          </a:p>
          <a:p>
            <a:pPr marL="342900" indent="-342900">
              <a:buFont typeface="Wingdings" panose="05000000000000000000" pitchFamily="2" charset="2"/>
              <a:buChar char="§"/>
            </a:pPr>
            <a:r>
              <a:rPr lang="en-US" dirty="0"/>
              <a:t>These cores can run independently of each other, but have shared access to memory</a:t>
            </a:r>
          </a:p>
          <a:p>
            <a:pPr marL="342900" indent="-342900">
              <a:buFont typeface="Wingdings" panose="05000000000000000000" pitchFamily="2" charset="2"/>
              <a:buChar char="§"/>
            </a:pPr>
            <a:r>
              <a:rPr lang="en-US" dirty="0"/>
              <a:t>Loop iterations can be spread across CPU threads and can utilize SIMD/vector instructions (SSE, AVX, etc.)</a:t>
            </a:r>
          </a:p>
          <a:p>
            <a:pPr marL="342900" indent="-342900">
              <a:buFont typeface="Wingdings" panose="05000000000000000000" pitchFamily="2" charset="2"/>
              <a:buChar char="§"/>
            </a:pPr>
            <a:r>
              <a:rPr lang="en-US" dirty="0"/>
              <a:t>Parallelizing on a multicore CPU is a good starting place, since data management is unnecessary</a:t>
            </a:r>
          </a:p>
        </p:txBody>
      </p:sp>
      <p:sp>
        <p:nvSpPr>
          <p:cNvPr id="4" name="Text Placeholder 3">
            <a:extLst>
              <a:ext uri="{FF2B5EF4-FFF2-40B4-BE49-F238E27FC236}">
                <a16:creationId xmlns:a16="http://schemas.microsoft.com/office/drawing/2014/main" id="{C17FA74B-F4E1-4223-AD06-850C19EFC487}"/>
              </a:ext>
            </a:extLst>
          </p:cNvPr>
          <p:cNvSpPr>
            <a:spLocks noGrp="1"/>
          </p:cNvSpPr>
          <p:nvPr>
            <p:ph type="body" sz="quarter" idx="10"/>
          </p:nvPr>
        </p:nvSpPr>
        <p:spPr/>
        <p:txBody>
          <a:bodyPr/>
          <a:lstStyle/>
          <a:p>
            <a:r>
              <a:rPr lang="en-US" dirty="0"/>
              <a:t>What is multicore?</a:t>
            </a:r>
          </a:p>
        </p:txBody>
      </p:sp>
      <p:grpSp>
        <p:nvGrpSpPr>
          <p:cNvPr id="5" name="Group 4">
            <a:extLst>
              <a:ext uri="{FF2B5EF4-FFF2-40B4-BE49-F238E27FC236}">
                <a16:creationId xmlns:a16="http://schemas.microsoft.com/office/drawing/2014/main" id="{DF015253-E0EB-4448-9A36-38034A10A8EE}"/>
              </a:ext>
            </a:extLst>
          </p:cNvPr>
          <p:cNvGrpSpPr/>
          <p:nvPr/>
        </p:nvGrpSpPr>
        <p:grpSpPr>
          <a:xfrm>
            <a:off x="7757083" y="2372732"/>
            <a:ext cx="2366631" cy="2493181"/>
            <a:chOff x="2913547" y="2500538"/>
            <a:chExt cx="1688442" cy="2233981"/>
          </a:xfrm>
          <a:effectLst/>
        </p:grpSpPr>
        <p:pic>
          <p:nvPicPr>
            <p:cNvPr id="6" name="Picture 5" descr="thinner_intel_chip.png">
              <a:extLst>
                <a:ext uri="{FF2B5EF4-FFF2-40B4-BE49-F238E27FC236}">
                  <a16:creationId xmlns:a16="http://schemas.microsoft.com/office/drawing/2014/main" id="{6D33BCD5-E792-4070-A3EE-65D09D3656F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auto">
            <a:xfrm>
              <a:off x="2913547" y="2500538"/>
              <a:ext cx="1688442" cy="2233981"/>
            </a:xfrm>
            <a:prstGeom prst="rect">
              <a:avLst/>
            </a:prstGeom>
            <a:ln>
              <a:noFill/>
            </a:ln>
            <a:effectLst>
              <a:outerShdw blurRad="292100" dist="139700" dir="2700000" algn="tl" rotWithShape="0">
                <a:srgbClr val="333333">
                  <a:alpha val="65000"/>
                </a:srgbClr>
              </a:outerShdw>
            </a:effectLst>
          </p:spPr>
        </p:pic>
        <p:sp>
          <p:nvSpPr>
            <p:cNvPr id="7" name="Rectangle 6">
              <a:extLst>
                <a:ext uri="{FF2B5EF4-FFF2-40B4-BE49-F238E27FC236}">
                  <a16:creationId xmlns:a16="http://schemas.microsoft.com/office/drawing/2014/main" id="{8128D951-A2EF-4DFA-BEEE-CF715A89CB8F}"/>
                </a:ext>
              </a:extLst>
            </p:cNvPr>
            <p:cNvSpPr/>
            <p:nvPr/>
          </p:nvSpPr>
          <p:spPr bwMode="auto">
            <a:xfrm rot="5400000">
              <a:off x="3332090" y="3461190"/>
              <a:ext cx="867310" cy="1400909"/>
            </a:xfrm>
            <a:prstGeom prst="rect">
              <a:avLst/>
            </a:prstGeom>
            <a:blipFill dpi="0" rotWithShape="1">
              <a:blip r:embed="rId4" cstate="print">
                <a:alphaModFix amt="32000"/>
                <a:lum bright="-59000" contrast="65000"/>
                <a:extLst>
                  <a:ext uri="{28A0092B-C50C-407E-A947-70E740481C1C}">
                    <a14:useLocalDpi xmlns:a14="http://schemas.microsoft.com/office/drawing/2010/main"/>
                  </a:ext>
                </a:extLst>
              </a:blip>
              <a:srcRect/>
              <a:tile tx="0" ty="0" sx="100000" sy="100000" flip="none" algn="ctr"/>
            </a:blipFill>
            <a:ln w="9525" cap="flat" cmpd="sng" algn="ctr">
              <a:noFill/>
              <a:prstDash val="solid"/>
              <a:round/>
              <a:headEnd type="none" w="med" len="med"/>
              <a:tailEnd type="none" w="med" len="med"/>
            </a:ln>
            <a:effectLst/>
            <a:scene3d>
              <a:camera prst="orthographicFront"/>
              <a:lightRig rig="threePt" dir="t">
                <a:rot lat="0" lon="0" rev="20400000"/>
              </a:lightRig>
            </a:scene3d>
            <a:sp3d extrusionH="76200" prstMaterial="plastic"/>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dirty="0">
                <a:solidFill>
                  <a:srgbClr val="FFFFFF"/>
                </a:solidFill>
                <a:latin typeface="Arial"/>
              </a:endParaRPr>
            </a:p>
          </p:txBody>
        </p:sp>
        <p:grpSp>
          <p:nvGrpSpPr>
            <p:cNvPr id="8" name="Group 7">
              <a:extLst>
                <a:ext uri="{FF2B5EF4-FFF2-40B4-BE49-F238E27FC236}">
                  <a16:creationId xmlns:a16="http://schemas.microsoft.com/office/drawing/2014/main" id="{4E4864AA-9189-4E41-8831-2782D30E3CD2}"/>
                </a:ext>
              </a:extLst>
            </p:cNvPr>
            <p:cNvGrpSpPr/>
            <p:nvPr/>
          </p:nvGrpSpPr>
          <p:grpSpPr>
            <a:xfrm>
              <a:off x="3098538" y="2782107"/>
              <a:ext cx="1309870" cy="359726"/>
              <a:chOff x="3098538" y="2782107"/>
              <a:chExt cx="1309870" cy="359726"/>
            </a:xfrm>
          </p:grpSpPr>
          <p:sp>
            <p:nvSpPr>
              <p:cNvPr id="13" name="Rounded Rectangle 286">
                <a:extLst>
                  <a:ext uri="{FF2B5EF4-FFF2-40B4-BE49-F238E27FC236}">
                    <a16:creationId xmlns:a16="http://schemas.microsoft.com/office/drawing/2014/main" id="{31E54015-2D13-428E-B168-3121453023DA}"/>
                  </a:ext>
                </a:extLst>
              </p:cNvPr>
              <p:cNvSpPr/>
              <p:nvPr/>
            </p:nvSpPr>
            <p:spPr bwMode="auto">
              <a:xfrm rot="5400000">
                <a:off x="3577905" y="2777066"/>
                <a:ext cx="359725" cy="369808"/>
              </a:xfrm>
              <a:prstGeom prst="roundRect">
                <a:avLst>
                  <a:gd name="adj" fmla="val 5203"/>
                </a:avLst>
              </a:prstGeom>
              <a:gradFill>
                <a:gsLst>
                  <a:gs pos="0">
                    <a:srgbClr val="003DB8"/>
                  </a:gs>
                  <a:gs pos="68000">
                    <a:srgbClr val="002164"/>
                  </a:gs>
                  <a:gs pos="100000">
                    <a:srgbClr val="00297A"/>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25400" h="1270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dirty="0">
                  <a:solidFill>
                    <a:srgbClr val="FFFFFF"/>
                  </a:solidFill>
                  <a:latin typeface="Arial"/>
                </a:endParaRPr>
              </a:p>
            </p:txBody>
          </p:sp>
          <p:sp>
            <p:nvSpPr>
              <p:cNvPr id="14" name="Rounded Rectangle 287">
                <a:extLst>
                  <a:ext uri="{FF2B5EF4-FFF2-40B4-BE49-F238E27FC236}">
                    <a16:creationId xmlns:a16="http://schemas.microsoft.com/office/drawing/2014/main" id="{01DC9596-5327-446A-9125-D5B7F5AB872A}"/>
                  </a:ext>
                </a:extLst>
              </p:cNvPr>
              <p:cNvSpPr/>
              <p:nvPr/>
            </p:nvSpPr>
            <p:spPr bwMode="auto">
              <a:xfrm rot="5400000">
                <a:off x="4043641" y="2777067"/>
                <a:ext cx="359725" cy="369808"/>
              </a:xfrm>
              <a:prstGeom prst="roundRect">
                <a:avLst>
                  <a:gd name="adj" fmla="val 5203"/>
                </a:avLst>
              </a:prstGeom>
              <a:gradFill>
                <a:gsLst>
                  <a:gs pos="0">
                    <a:srgbClr val="003DB8"/>
                  </a:gs>
                  <a:gs pos="68000">
                    <a:srgbClr val="002164"/>
                  </a:gs>
                  <a:gs pos="100000">
                    <a:srgbClr val="00297A"/>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25400" h="1270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dirty="0">
                  <a:solidFill>
                    <a:srgbClr val="FFFFFF"/>
                  </a:solidFill>
                  <a:latin typeface="Arial"/>
                </a:endParaRPr>
              </a:p>
            </p:txBody>
          </p:sp>
          <p:sp>
            <p:nvSpPr>
              <p:cNvPr id="15" name="Rounded Rectangle 288">
                <a:extLst>
                  <a:ext uri="{FF2B5EF4-FFF2-40B4-BE49-F238E27FC236}">
                    <a16:creationId xmlns:a16="http://schemas.microsoft.com/office/drawing/2014/main" id="{72BF5B8C-4654-4FC9-9EF0-4DB40EAB582C}"/>
                  </a:ext>
                </a:extLst>
              </p:cNvPr>
              <p:cNvSpPr/>
              <p:nvPr/>
            </p:nvSpPr>
            <p:spPr bwMode="auto">
              <a:xfrm rot="5400000">
                <a:off x="3103579" y="2777067"/>
                <a:ext cx="359725" cy="369808"/>
              </a:xfrm>
              <a:prstGeom prst="roundRect">
                <a:avLst>
                  <a:gd name="adj" fmla="val 5203"/>
                </a:avLst>
              </a:prstGeom>
              <a:gradFill>
                <a:gsLst>
                  <a:gs pos="0">
                    <a:srgbClr val="003DB8"/>
                  </a:gs>
                  <a:gs pos="68000">
                    <a:srgbClr val="002164"/>
                  </a:gs>
                  <a:gs pos="100000">
                    <a:srgbClr val="00297A"/>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25400" h="1270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dirty="0">
                  <a:solidFill>
                    <a:srgbClr val="FFFFFF"/>
                  </a:solidFill>
                  <a:latin typeface="Arial"/>
                </a:endParaRPr>
              </a:p>
            </p:txBody>
          </p:sp>
        </p:grpSp>
        <p:grpSp>
          <p:nvGrpSpPr>
            <p:cNvPr id="9" name="Group 8">
              <a:extLst>
                <a:ext uri="{FF2B5EF4-FFF2-40B4-BE49-F238E27FC236}">
                  <a16:creationId xmlns:a16="http://schemas.microsoft.com/office/drawing/2014/main" id="{844FD7E1-D2FF-4372-BF82-2809ED438B0A}"/>
                </a:ext>
              </a:extLst>
            </p:cNvPr>
            <p:cNvGrpSpPr/>
            <p:nvPr/>
          </p:nvGrpSpPr>
          <p:grpSpPr>
            <a:xfrm>
              <a:off x="3098538" y="3261623"/>
              <a:ext cx="1309870" cy="359725"/>
              <a:chOff x="3106515" y="3261623"/>
              <a:chExt cx="1309870" cy="359725"/>
            </a:xfrm>
          </p:grpSpPr>
          <p:sp>
            <p:nvSpPr>
              <p:cNvPr id="10" name="Rounded Rectangle 283">
                <a:extLst>
                  <a:ext uri="{FF2B5EF4-FFF2-40B4-BE49-F238E27FC236}">
                    <a16:creationId xmlns:a16="http://schemas.microsoft.com/office/drawing/2014/main" id="{8751B83C-6FCA-4443-8B9A-A073A213B1A6}"/>
                  </a:ext>
                </a:extLst>
              </p:cNvPr>
              <p:cNvSpPr/>
              <p:nvPr/>
            </p:nvSpPr>
            <p:spPr bwMode="auto">
              <a:xfrm rot="5400000">
                <a:off x="3585882" y="3256582"/>
                <a:ext cx="359725" cy="369808"/>
              </a:xfrm>
              <a:prstGeom prst="roundRect">
                <a:avLst>
                  <a:gd name="adj" fmla="val 5203"/>
                </a:avLst>
              </a:prstGeom>
              <a:gradFill>
                <a:gsLst>
                  <a:gs pos="0">
                    <a:srgbClr val="003DB8"/>
                  </a:gs>
                  <a:gs pos="68000">
                    <a:srgbClr val="002164"/>
                  </a:gs>
                  <a:gs pos="100000">
                    <a:srgbClr val="00297A"/>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25400" h="1270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dirty="0">
                  <a:solidFill>
                    <a:srgbClr val="FFFFFF"/>
                  </a:solidFill>
                  <a:latin typeface="Arial"/>
                </a:endParaRPr>
              </a:p>
            </p:txBody>
          </p:sp>
          <p:sp>
            <p:nvSpPr>
              <p:cNvPr id="11" name="Rounded Rectangle 284">
                <a:extLst>
                  <a:ext uri="{FF2B5EF4-FFF2-40B4-BE49-F238E27FC236}">
                    <a16:creationId xmlns:a16="http://schemas.microsoft.com/office/drawing/2014/main" id="{093753B6-4816-4021-9BF5-92328A00CED3}"/>
                  </a:ext>
                </a:extLst>
              </p:cNvPr>
              <p:cNvSpPr/>
              <p:nvPr/>
            </p:nvSpPr>
            <p:spPr bwMode="auto">
              <a:xfrm rot="5400000">
                <a:off x="4051618" y="3256582"/>
                <a:ext cx="359725" cy="369808"/>
              </a:xfrm>
              <a:prstGeom prst="roundRect">
                <a:avLst>
                  <a:gd name="adj" fmla="val 5203"/>
                </a:avLst>
              </a:prstGeom>
              <a:gradFill>
                <a:gsLst>
                  <a:gs pos="0">
                    <a:srgbClr val="003DB8"/>
                  </a:gs>
                  <a:gs pos="68000">
                    <a:srgbClr val="002164"/>
                  </a:gs>
                  <a:gs pos="100000">
                    <a:srgbClr val="00297A"/>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25400" h="1270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dirty="0">
                  <a:solidFill>
                    <a:srgbClr val="FFFFFF"/>
                  </a:solidFill>
                  <a:latin typeface="Arial"/>
                </a:endParaRPr>
              </a:p>
            </p:txBody>
          </p:sp>
          <p:sp>
            <p:nvSpPr>
              <p:cNvPr id="12" name="Rounded Rectangle 285">
                <a:extLst>
                  <a:ext uri="{FF2B5EF4-FFF2-40B4-BE49-F238E27FC236}">
                    <a16:creationId xmlns:a16="http://schemas.microsoft.com/office/drawing/2014/main" id="{8D74DDEB-AA04-4C03-9D9D-EAB1F7D9A0DC}"/>
                  </a:ext>
                </a:extLst>
              </p:cNvPr>
              <p:cNvSpPr/>
              <p:nvPr/>
            </p:nvSpPr>
            <p:spPr bwMode="auto">
              <a:xfrm rot="5400000">
                <a:off x="3111556" y="3256582"/>
                <a:ext cx="359725" cy="369808"/>
              </a:xfrm>
              <a:prstGeom prst="roundRect">
                <a:avLst>
                  <a:gd name="adj" fmla="val 5203"/>
                </a:avLst>
              </a:prstGeom>
              <a:gradFill>
                <a:gsLst>
                  <a:gs pos="0">
                    <a:srgbClr val="003DB8"/>
                  </a:gs>
                  <a:gs pos="68000">
                    <a:srgbClr val="002164"/>
                  </a:gs>
                  <a:gs pos="100000">
                    <a:srgbClr val="00297A"/>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25400" h="1270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dirty="0">
                  <a:solidFill>
                    <a:srgbClr val="FFFFFF"/>
                  </a:solidFill>
                  <a:latin typeface="Arial"/>
                </a:endParaRPr>
              </a:p>
            </p:txBody>
          </p:sp>
        </p:grpSp>
      </p:grpSp>
      <p:sp>
        <p:nvSpPr>
          <p:cNvPr id="16" name="TextBox 15">
            <a:extLst>
              <a:ext uri="{FF2B5EF4-FFF2-40B4-BE49-F238E27FC236}">
                <a16:creationId xmlns:a16="http://schemas.microsoft.com/office/drawing/2014/main" id="{E81D9CA9-93CA-4E6A-9ABB-F4085EC93AF8}"/>
              </a:ext>
            </a:extLst>
          </p:cNvPr>
          <p:cNvSpPr txBox="1"/>
          <p:nvPr/>
        </p:nvSpPr>
        <p:spPr>
          <a:xfrm>
            <a:off x="7749954" y="1841424"/>
            <a:ext cx="2378639" cy="646331"/>
          </a:xfrm>
          <a:prstGeom prst="rect">
            <a:avLst/>
          </a:prstGeom>
          <a:noFill/>
        </p:spPr>
        <p:txBody>
          <a:bodyPr wrap="square" rtlCol="0">
            <a:spAutoFit/>
          </a:bodyPr>
          <a:lstStyle/>
          <a:p>
            <a:pPr algn="ctr"/>
            <a:r>
              <a:rPr lang="en-US" sz="3600" b="1" dirty="0">
                <a:solidFill>
                  <a:srgbClr val="299FE7"/>
                </a:solidFill>
                <a:latin typeface="Trebuchet MS" pitchFamily="34" charset="0"/>
              </a:rPr>
              <a:t>CPU</a:t>
            </a:r>
          </a:p>
        </p:txBody>
      </p:sp>
    </p:spTree>
    <p:extLst>
      <p:ext uri="{BB962C8B-B14F-4D97-AF65-F5344CB8AC3E}">
        <p14:creationId xmlns:p14="http://schemas.microsoft.com/office/powerpoint/2010/main" val="260836150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77E203-C3E7-457D-B412-28A61CC3C343}"/>
              </a:ext>
            </a:extLst>
          </p:cNvPr>
          <p:cNvSpPr>
            <a:spLocks noGrp="1"/>
          </p:cNvSpPr>
          <p:nvPr>
            <p:ph type="title"/>
          </p:nvPr>
        </p:nvSpPr>
        <p:spPr>
          <a:xfrm>
            <a:off x="476791" y="633526"/>
            <a:ext cx="8264438" cy="618631"/>
          </a:xfrm>
        </p:spPr>
        <p:txBody>
          <a:bodyPr/>
          <a:lstStyle/>
          <a:p>
            <a:r>
              <a:rPr lang="en-US" dirty="0"/>
              <a:t>Profiling multicore code</a:t>
            </a:r>
          </a:p>
        </p:txBody>
      </p:sp>
      <p:sp>
        <p:nvSpPr>
          <p:cNvPr id="3" name="Content Placeholder 2">
            <a:extLst>
              <a:ext uri="{FF2B5EF4-FFF2-40B4-BE49-F238E27FC236}">
                <a16:creationId xmlns:a16="http://schemas.microsoft.com/office/drawing/2014/main" id="{BEC193E7-82AE-44BD-BDFF-C46E1CA6BD01}"/>
              </a:ext>
            </a:extLst>
          </p:cNvPr>
          <p:cNvSpPr>
            <a:spLocks noGrp="1"/>
          </p:cNvSpPr>
          <p:nvPr>
            <p:ph idx="1"/>
          </p:nvPr>
        </p:nvSpPr>
        <p:spPr>
          <a:xfrm>
            <a:off x="512065" y="2103035"/>
            <a:ext cx="5649250" cy="3693758"/>
          </a:xfrm>
        </p:spPr>
        <p:txBody>
          <a:bodyPr/>
          <a:lstStyle/>
          <a:p>
            <a:pPr marL="342900" indent="-342900">
              <a:buFont typeface="Wingdings" panose="05000000000000000000" pitchFamily="2" charset="2"/>
              <a:buChar char="§"/>
            </a:pPr>
            <a:r>
              <a:rPr lang="en-US" dirty="0" err="1"/>
              <a:t>OpenACC’s</a:t>
            </a:r>
            <a:r>
              <a:rPr lang="en-US" dirty="0"/>
              <a:t> generic model involves a combination of a host and a device</a:t>
            </a:r>
          </a:p>
          <a:p>
            <a:pPr marL="342900" indent="-342900">
              <a:buFont typeface="Wingdings" panose="05000000000000000000" pitchFamily="2" charset="2"/>
              <a:buChar char="§"/>
            </a:pPr>
            <a:r>
              <a:rPr lang="en-US" dirty="0"/>
              <a:t>Host generally means a CPU, and the device is some parallel hardware</a:t>
            </a:r>
          </a:p>
          <a:p>
            <a:pPr marL="342900" indent="-342900">
              <a:buFont typeface="Wingdings" panose="05000000000000000000" pitchFamily="2" charset="2"/>
              <a:buChar char="§"/>
            </a:pPr>
            <a:r>
              <a:rPr lang="en-US" dirty="0"/>
              <a:t>When running with a multicore CPU as our device, typically this means that our host/device will be the same</a:t>
            </a:r>
          </a:p>
          <a:p>
            <a:pPr marL="342900" indent="-342900">
              <a:buFont typeface="Wingdings" panose="05000000000000000000" pitchFamily="2" charset="2"/>
              <a:buChar char="§"/>
            </a:pPr>
            <a:r>
              <a:rPr lang="en-US" dirty="0"/>
              <a:t>This also means that their memories will be the same</a:t>
            </a:r>
          </a:p>
        </p:txBody>
      </p:sp>
      <p:sp>
        <p:nvSpPr>
          <p:cNvPr id="4" name="Text Placeholder 3">
            <a:extLst>
              <a:ext uri="{FF2B5EF4-FFF2-40B4-BE49-F238E27FC236}">
                <a16:creationId xmlns:a16="http://schemas.microsoft.com/office/drawing/2014/main" id="{C17FA74B-F4E1-4223-AD06-850C19EFC487}"/>
              </a:ext>
            </a:extLst>
          </p:cNvPr>
          <p:cNvSpPr>
            <a:spLocks noGrp="1"/>
          </p:cNvSpPr>
          <p:nvPr>
            <p:ph type="body" sz="quarter" idx="10"/>
          </p:nvPr>
        </p:nvSpPr>
        <p:spPr>
          <a:xfrm>
            <a:off x="476791" y="1183333"/>
            <a:ext cx="9265923" cy="525463"/>
          </a:xfrm>
        </p:spPr>
        <p:txBody>
          <a:bodyPr/>
          <a:lstStyle/>
          <a:p>
            <a:r>
              <a:rPr lang="en-US" dirty="0"/>
              <a:t>Using a multicore CPU with OpenACC</a:t>
            </a:r>
          </a:p>
        </p:txBody>
      </p:sp>
      <p:sp>
        <p:nvSpPr>
          <p:cNvPr id="17" name="Rectangle: Rounded Corners 16">
            <a:extLst>
              <a:ext uri="{FF2B5EF4-FFF2-40B4-BE49-F238E27FC236}">
                <a16:creationId xmlns:a16="http://schemas.microsoft.com/office/drawing/2014/main" id="{2930DB09-890A-4672-AEB7-3742275318B3}"/>
              </a:ext>
            </a:extLst>
          </p:cNvPr>
          <p:cNvSpPr/>
          <p:nvPr/>
        </p:nvSpPr>
        <p:spPr>
          <a:xfrm>
            <a:off x="6360747" y="1784199"/>
            <a:ext cx="1638300" cy="1038225"/>
          </a:xfrm>
          <a:prstGeom prst="roundRect">
            <a:avLst/>
          </a:prstGeom>
          <a:solidFill>
            <a:srgbClr val="0080A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Host</a:t>
            </a:r>
          </a:p>
        </p:txBody>
      </p:sp>
      <p:sp>
        <p:nvSpPr>
          <p:cNvPr id="18" name="Rectangle: Rounded Corners 17">
            <a:extLst>
              <a:ext uri="{FF2B5EF4-FFF2-40B4-BE49-F238E27FC236}">
                <a16:creationId xmlns:a16="http://schemas.microsoft.com/office/drawing/2014/main" id="{729AC194-0BAA-449D-8CDF-F22C89907470}"/>
              </a:ext>
            </a:extLst>
          </p:cNvPr>
          <p:cNvSpPr/>
          <p:nvPr/>
        </p:nvSpPr>
        <p:spPr>
          <a:xfrm>
            <a:off x="8658224" y="1784198"/>
            <a:ext cx="2219325" cy="1995869"/>
          </a:xfrm>
          <a:prstGeom prst="roundRect">
            <a:avLst/>
          </a:prstGeom>
          <a:solidFill>
            <a:srgbClr val="0080A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Device</a:t>
            </a:r>
          </a:p>
        </p:txBody>
      </p:sp>
      <p:sp>
        <p:nvSpPr>
          <p:cNvPr id="19" name="Rectangle: Rounded Corners 18">
            <a:extLst>
              <a:ext uri="{FF2B5EF4-FFF2-40B4-BE49-F238E27FC236}">
                <a16:creationId xmlns:a16="http://schemas.microsoft.com/office/drawing/2014/main" id="{A7B35E9A-5F68-4C6A-AADF-82E0BDA71582}"/>
              </a:ext>
            </a:extLst>
          </p:cNvPr>
          <p:cNvSpPr/>
          <p:nvPr/>
        </p:nvSpPr>
        <p:spPr>
          <a:xfrm>
            <a:off x="6360747" y="3608615"/>
            <a:ext cx="1638300" cy="2259415"/>
          </a:xfrm>
          <a:prstGeom prst="roundRect">
            <a:avLst/>
          </a:prstGeom>
          <a:solidFill>
            <a:srgbClr val="0080A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Host Memory</a:t>
            </a:r>
          </a:p>
        </p:txBody>
      </p:sp>
      <p:sp>
        <p:nvSpPr>
          <p:cNvPr id="20" name="Rectangle: Rounded Corners 19">
            <a:extLst>
              <a:ext uri="{FF2B5EF4-FFF2-40B4-BE49-F238E27FC236}">
                <a16:creationId xmlns:a16="http://schemas.microsoft.com/office/drawing/2014/main" id="{A61D0AC4-5199-46AB-BE3A-5AB5C79B0558}"/>
              </a:ext>
            </a:extLst>
          </p:cNvPr>
          <p:cNvSpPr/>
          <p:nvPr/>
        </p:nvSpPr>
        <p:spPr>
          <a:xfrm>
            <a:off x="8658223" y="4738322"/>
            <a:ext cx="2219325" cy="1126746"/>
          </a:xfrm>
          <a:prstGeom prst="roundRect">
            <a:avLst/>
          </a:prstGeom>
          <a:solidFill>
            <a:srgbClr val="0080A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Device Memory</a:t>
            </a:r>
          </a:p>
        </p:txBody>
      </p:sp>
      <p:sp>
        <p:nvSpPr>
          <p:cNvPr id="21" name="Arrow: Up-Down 20">
            <a:extLst>
              <a:ext uri="{FF2B5EF4-FFF2-40B4-BE49-F238E27FC236}">
                <a16:creationId xmlns:a16="http://schemas.microsoft.com/office/drawing/2014/main" id="{5006DB85-976B-4D4A-8FD2-83ECFEF586E8}"/>
              </a:ext>
            </a:extLst>
          </p:cNvPr>
          <p:cNvSpPr/>
          <p:nvPr/>
        </p:nvSpPr>
        <p:spPr>
          <a:xfrm>
            <a:off x="6910342" y="2881723"/>
            <a:ext cx="539109" cy="681259"/>
          </a:xfrm>
          <a:prstGeom prst="upDownArrow">
            <a:avLst>
              <a:gd name="adj1" fmla="val 50000"/>
              <a:gd name="adj2" fmla="val 32332"/>
            </a:avLst>
          </a:prstGeom>
          <a:solidFill>
            <a:srgbClr val="0080A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Arrow: Up-Down 21">
            <a:extLst>
              <a:ext uri="{FF2B5EF4-FFF2-40B4-BE49-F238E27FC236}">
                <a16:creationId xmlns:a16="http://schemas.microsoft.com/office/drawing/2014/main" id="{B5B2C7F1-1D7F-4617-AD3D-3A8075BFD6BF}"/>
              </a:ext>
            </a:extLst>
          </p:cNvPr>
          <p:cNvSpPr/>
          <p:nvPr/>
        </p:nvSpPr>
        <p:spPr>
          <a:xfrm>
            <a:off x="9498330" y="3913300"/>
            <a:ext cx="539109" cy="681259"/>
          </a:xfrm>
          <a:prstGeom prst="upDownArrow">
            <a:avLst>
              <a:gd name="adj1" fmla="val 50000"/>
              <a:gd name="adj2" fmla="val 32332"/>
            </a:avLst>
          </a:prstGeom>
          <a:solidFill>
            <a:srgbClr val="0080A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Arrow: Left-Right 22">
            <a:extLst>
              <a:ext uri="{FF2B5EF4-FFF2-40B4-BE49-F238E27FC236}">
                <a16:creationId xmlns:a16="http://schemas.microsoft.com/office/drawing/2014/main" id="{A67569A5-D7BF-4C1A-AE6D-0997CBCA7253}"/>
              </a:ext>
            </a:extLst>
          </p:cNvPr>
          <p:cNvSpPr/>
          <p:nvPr/>
        </p:nvSpPr>
        <p:spPr>
          <a:xfrm>
            <a:off x="8042883" y="5141693"/>
            <a:ext cx="571504" cy="320004"/>
          </a:xfrm>
          <a:prstGeom prst="leftRightArrow">
            <a:avLst>
              <a:gd name="adj1" fmla="val 50000"/>
              <a:gd name="adj2" fmla="val 48117"/>
            </a:avLst>
          </a:prstGeom>
          <a:solidFill>
            <a:srgbClr val="0080A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8090722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Compiling sequential code</a:t>
            </a:r>
          </a:p>
        </p:txBody>
      </p:sp>
    </p:spTree>
    <p:extLst>
      <p:ext uri="{BB962C8B-B14F-4D97-AF65-F5344CB8AC3E}">
        <p14:creationId xmlns:p14="http://schemas.microsoft.com/office/powerpoint/2010/main" val="778169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77E203-C3E7-457D-B412-28A61CC3C343}"/>
              </a:ext>
            </a:extLst>
          </p:cNvPr>
          <p:cNvSpPr>
            <a:spLocks noGrp="1"/>
          </p:cNvSpPr>
          <p:nvPr>
            <p:ph type="title"/>
          </p:nvPr>
        </p:nvSpPr>
        <p:spPr>
          <a:xfrm>
            <a:off x="476791" y="633526"/>
            <a:ext cx="8264438" cy="618631"/>
          </a:xfrm>
        </p:spPr>
        <p:txBody>
          <a:bodyPr/>
          <a:lstStyle/>
          <a:p>
            <a:r>
              <a:rPr lang="en-US" dirty="0"/>
              <a:t>Profiling multicore code</a:t>
            </a:r>
          </a:p>
        </p:txBody>
      </p:sp>
      <p:sp>
        <p:nvSpPr>
          <p:cNvPr id="3" name="Content Placeholder 2">
            <a:extLst>
              <a:ext uri="{FF2B5EF4-FFF2-40B4-BE49-F238E27FC236}">
                <a16:creationId xmlns:a16="http://schemas.microsoft.com/office/drawing/2014/main" id="{BEC193E7-82AE-44BD-BDFF-C46E1CA6BD01}"/>
              </a:ext>
            </a:extLst>
          </p:cNvPr>
          <p:cNvSpPr>
            <a:spLocks noGrp="1"/>
          </p:cNvSpPr>
          <p:nvPr>
            <p:ph idx="1"/>
          </p:nvPr>
        </p:nvSpPr>
        <p:spPr>
          <a:xfrm>
            <a:off x="512065" y="2103035"/>
            <a:ext cx="5649250" cy="3693758"/>
          </a:xfrm>
        </p:spPr>
        <p:txBody>
          <a:bodyPr/>
          <a:lstStyle/>
          <a:p>
            <a:pPr marL="342900" indent="-342900">
              <a:buFont typeface="Wingdings" panose="05000000000000000000" pitchFamily="2" charset="2"/>
              <a:buChar char="§"/>
            </a:pPr>
            <a:r>
              <a:rPr lang="en-US" dirty="0" err="1"/>
              <a:t>OpenACC’s</a:t>
            </a:r>
            <a:r>
              <a:rPr lang="en-US" dirty="0"/>
              <a:t> generic model involves a combination of a host and a device</a:t>
            </a:r>
          </a:p>
          <a:p>
            <a:pPr marL="342900" indent="-342900">
              <a:buFont typeface="Wingdings" panose="05000000000000000000" pitchFamily="2" charset="2"/>
              <a:buChar char="§"/>
            </a:pPr>
            <a:r>
              <a:rPr lang="en-US" dirty="0"/>
              <a:t>Host generally means a CPU, and the device is some parallel hardware</a:t>
            </a:r>
          </a:p>
          <a:p>
            <a:pPr marL="342900" indent="-342900">
              <a:buFont typeface="Wingdings" panose="05000000000000000000" pitchFamily="2" charset="2"/>
              <a:buChar char="§"/>
            </a:pPr>
            <a:r>
              <a:rPr lang="en-US" dirty="0"/>
              <a:t>When running with a multicore CPU as our device, typically this means that our host/device will be the same</a:t>
            </a:r>
          </a:p>
          <a:p>
            <a:pPr marL="342900" indent="-342900">
              <a:buFont typeface="Wingdings" panose="05000000000000000000" pitchFamily="2" charset="2"/>
              <a:buChar char="§"/>
            </a:pPr>
            <a:r>
              <a:rPr lang="en-US" dirty="0"/>
              <a:t>This also means that their memories will be the same</a:t>
            </a:r>
          </a:p>
        </p:txBody>
      </p:sp>
      <p:sp>
        <p:nvSpPr>
          <p:cNvPr id="4" name="Text Placeholder 3">
            <a:extLst>
              <a:ext uri="{FF2B5EF4-FFF2-40B4-BE49-F238E27FC236}">
                <a16:creationId xmlns:a16="http://schemas.microsoft.com/office/drawing/2014/main" id="{C17FA74B-F4E1-4223-AD06-850C19EFC487}"/>
              </a:ext>
            </a:extLst>
          </p:cNvPr>
          <p:cNvSpPr>
            <a:spLocks noGrp="1"/>
          </p:cNvSpPr>
          <p:nvPr>
            <p:ph type="body" sz="quarter" idx="10"/>
          </p:nvPr>
        </p:nvSpPr>
        <p:spPr>
          <a:xfrm>
            <a:off x="476791" y="1183333"/>
            <a:ext cx="9265923" cy="525463"/>
          </a:xfrm>
        </p:spPr>
        <p:txBody>
          <a:bodyPr/>
          <a:lstStyle/>
          <a:p>
            <a:r>
              <a:rPr lang="en-US" dirty="0"/>
              <a:t>Using a multicore CPU with OpenACC</a:t>
            </a:r>
          </a:p>
        </p:txBody>
      </p:sp>
      <p:sp>
        <p:nvSpPr>
          <p:cNvPr id="19" name="Rectangle: Rounded Corners 18">
            <a:extLst>
              <a:ext uri="{FF2B5EF4-FFF2-40B4-BE49-F238E27FC236}">
                <a16:creationId xmlns:a16="http://schemas.microsoft.com/office/drawing/2014/main" id="{A7B35E9A-5F68-4C6A-AADF-82E0BDA71582}"/>
              </a:ext>
            </a:extLst>
          </p:cNvPr>
          <p:cNvSpPr/>
          <p:nvPr/>
        </p:nvSpPr>
        <p:spPr>
          <a:xfrm>
            <a:off x="8425261" y="3575469"/>
            <a:ext cx="1638300" cy="2259415"/>
          </a:xfrm>
          <a:prstGeom prst="roundRect">
            <a:avLst/>
          </a:prstGeom>
          <a:solidFill>
            <a:srgbClr val="0080A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Host Memory</a:t>
            </a:r>
          </a:p>
        </p:txBody>
      </p:sp>
      <p:sp>
        <p:nvSpPr>
          <p:cNvPr id="21" name="Arrow: Up-Down 20">
            <a:extLst>
              <a:ext uri="{FF2B5EF4-FFF2-40B4-BE49-F238E27FC236}">
                <a16:creationId xmlns:a16="http://schemas.microsoft.com/office/drawing/2014/main" id="{5006DB85-976B-4D4A-8FD2-83ECFEF586E8}"/>
              </a:ext>
            </a:extLst>
          </p:cNvPr>
          <p:cNvSpPr/>
          <p:nvPr/>
        </p:nvSpPr>
        <p:spPr>
          <a:xfrm>
            <a:off x="8974856" y="2848577"/>
            <a:ext cx="539109" cy="681259"/>
          </a:xfrm>
          <a:prstGeom prst="upDownArrow">
            <a:avLst>
              <a:gd name="adj1" fmla="val 50000"/>
              <a:gd name="adj2" fmla="val 32332"/>
            </a:avLst>
          </a:prstGeom>
          <a:solidFill>
            <a:srgbClr val="0080A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278B09FA-F43E-4F67-8471-FF0358418CB3}"/>
              </a:ext>
            </a:extLst>
          </p:cNvPr>
          <p:cNvGrpSpPr/>
          <p:nvPr/>
        </p:nvGrpSpPr>
        <p:grpSpPr>
          <a:xfrm>
            <a:off x="8516532" y="1523486"/>
            <a:ext cx="1476834" cy="1257654"/>
            <a:chOff x="2913547" y="2500538"/>
            <a:chExt cx="1688442" cy="2233981"/>
          </a:xfrm>
          <a:effectLst/>
        </p:grpSpPr>
        <p:pic>
          <p:nvPicPr>
            <p:cNvPr id="13" name="Picture 12" descr="thinner_intel_chip.png">
              <a:extLst>
                <a:ext uri="{FF2B5EF4-FFF2-40B4-BE49-F238E27FC236}">
                  <a16:creationId xmlns:a16="http://schemas.microsoft.com/office/drawing/2014/main" id="{82D30336-7760-43A4-AAA7-3534147886D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auto">
            <a:xfrm>
              <a:off x="2913547" y="2500538"/>
              <a:ext cx="1688442" cy="2233981"/>
            </a:xfrm>
            <a:prstGeom prst="rect">
              <a:avLst/>
            </a:prstGeom>
            <a:ln>
              <a:noFill/>
            </a:ln>
            <a:effectLst/>
          </p:spPr>
        </p:pic>
        <p:sp>
          <p:nvSpPr>
            <p:cNvPr id="14" name="Rectangle 13">
              <a:extLst>
                <a:ext uri="{FF2B5EF4-FFF2-40B4-BE49-F238E27FC236}">
                  <a16:creationId xmlns:a16="http://schemas.microsoft.com/office/drawing/2014/main" id="{F8D25549-B3F5-422D-ACC5-FFD54BCD109B}"/>
                </a:ext>
              </a:extLst>
            </p:cNvPr>
            <p:cNvSpPr/>
            <p:nvPr/>
          </p:nvSpPr>
          <p:spPr bwMode="auto">
            <a:xfrm rot="5400000">
              <a:off x="3332090" y="3461190"/>
              <a:ext cx="867310" cy="1400909"/>
            </a:xfrm>
            <a:prstGeom prst="rect">
              <a:avLst/>
            </a:prstGeom>
            <a:blipFill dpi="0" rotWithShape="1">
              <a:blip r:embed="rId4" cstate="print">
                <a:alphaModFix amt="32000"/>
                <a:lum bright="-59000" contrast="65000"/>
                <a:extLst>
                  <a:ext uri="{28A0092B-C50C-407E-A947-70E740481C1C}">
                    <a14:useLocalDpi xmlns:a14="http://schemas.microsoft.com/office/drawing/2010/main"/>
                  </a:ext>
                </a:extLst>
              </a:blip>
              <a:srcRect/>
              <a:tile tx="0" ty="0" sx="100000" sy="100000" flip="none" algn="ctr"/>
            </a:blipFill>
            <a:ln w="9525" cap="flat" cmpd="sng" algn="ctr">
              <a:noFill/>
              <a:prstDash val="solid"/>
              <a:round/>
              <a:headEnd type="none" w="med" len="med"/>
              <a:tailEnd type="none" w="med" len="med"/>
            </a:ln>
            <a:effectLst/>
            <a:scene3d>
              <a:camera prst="orthographicFront"/>
              <a:lightRig rig="threePt" dir="t">
                <a:rot lat="0" lon="0" rev="20400000"/>
              </a:lightRig>
            </a:scene3d>
            <a:sp3d extrusionH="76200" prstMaterial="plastic"/>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dirty="0">
                <a:solidFill>
                  <a:srgbClr val="FFFFFF"/>
                </a:solidFill>
                <a:latin typeface="Arial"/>
              </a:endParaRPr>
            </a:p>
          </p:txBody>
        </p:sp>
        <p:grpSp>
          <p:nvGrpSpPr>
            <p:cNvPr id="15" name="Group 14">
              <a:extLst>
                <a:ext uri="{FF2B5EF4-FFF2-40B4-BE49-F238E27FC236}">
                  <a16:creationId xmlns:a16="http://schemas.microsoft.com/office/drawing/2014/main" id="{B7CF9428-6CD1-49F5-8AA2-95F3435DA421}"/>
                </a:ext>
              </a:extLst>
            </p:cNvPr>
            <p:cNvGrpSpPr/>
            <p:nvPr/>
          </p:nvGrpSpPr>
          <p:grpSpPr>
            <a:xfrm>
              <a:off x="3098538" y="2782107"/>
              <a:ext cx="1309870" cy="359726"/>
              <a:chOff x="3098538" y="2782107"/>
              <a:chExt cx="1309870" cy="359726"/>
            </a:xfrm>
          </p:grpSpPr>
          <p:sp>
            <p:nvSpPr>
              <p:cNvPr id="27" name="Rounded Rectangle 286">
                <a:extLst>
                  <a:ext uri="{FF2B5EF4-FFF2-40B4-BE49-F238E27FC236}">
                    <a16:creationId xmlns:a16="http://schemas.microsoft.com/office/drawing/2014/main" id="{671FB9BC-D77A-451F-A8A3-2CEF8B44837C}"/>
                  </a:ext>
                </a:extLst>
              </p:cNvPr>
              <p:cNvSpPr/>
              <p:nvPr/>
            </p:nvSpPr>
            <p:spPr bwMode="auto">
              <a:xfrm rot="5400000">
                <a:off x="3577905" y="2777066"/>
                <a:ext cx="359725" cy="369808"/>
              </a:xfrm>
              <a:prstGeom prst="roundRect">
                <a:avLst>
                  <a:gd name="adj" fmla="val 5203"/>
                </a:avLst>
              </a:prstGeom>
              <a:gradFill>
                <a:gsLst>
                  <a:gs pos="0">
                    <a:srgbClr val="003DB8"/>
                  </a:gs>
                  <a:gs pos="68000">
                    <a:srgbClr val="002164"/>
                  </a:gs>
                  <a:gs pos="100000">
                    <a:srgbClr val="00297A"/>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25400" h="1270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dirty="0">
                  <a:solidFill>
                    <a:srgbClr val="FFFFFF"/>
                  </a:solidFill>
                  <a:latin typeface="Arial"/>
                </a:endParaRPr>
              </a:p>
            </p:txBody>
          </p:sp>
          <p:sp>
            <p:nvSpPr>
              <p:cNvPr id="28" name="Rounded Rectangle 287">
                <a:extLst>
                  <a:ext uri="{FF2B5EF4-FFF2-40B4-BE49-F238E27FC236}">
                    <a16:creationId xmlns:a16="http://schemas.microsoft.com/office/drawing/2014/main" id="{0FF913A8-84C8-457F-9A1E-EFC85BDDF149}"/>
                  </a:ext>
                </a:extLst>
              </p:cNvPr>
              <p:cNvSpPr/>
              <p:nvPr/>
            </p:nvSpPr>
            <p:spPr bwMode="auto">
              <a:xfrm rot="5400000">
                <a:off x="4043641" y="2777067"/>
                <a:ext cx="359725" cy="369808"/>
              </a:xfrm>
              <a:prstGeom prst="roundRect">
                <a:avLst>
                  <a:gd name="adj" fmla="val 5203"/>
                </a:avLst>
              </a:prstGeom>
              <a:gradFill>
                <a:gsLst>
                  <a:gs pos="0">
                    <a:srgbClr val="003DB8"/>
                  </a:gs>
                  <a:gs pos="68000">
                    <a:srgbClr val="002164"/>
                  </a:gs>
                  <a:gs pos="100000">
                    <a:srgbClr val="00297A"/>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25400" h="1270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dirty="0">
                  <a:solidFill>
                    <a:srgbClr val="FFFFFF"/>
                  </a:solidFill>
                  <a:latin typeface="Arial"/>
                </a:endParaRPr>
              </a:p>
            </p:txBody>
          </p:sp>
          <p:sp>
            <p:nvSpPr>
              <p:cNvPr id="29" name="Rounded Rectangle 288">
                <a:extLst>
                  <a:ext uri="{FF2B5EF4-FFF2-40B4-BE49-F238E27FC236}">
                    <a16:creationId xmlns:a16="http://schemas.microsoft.com/office/drawing/2014/main" id="{6B9AECC4-CAA4-4EE2-A075-287C2C225EF2}"/>
                  </a:ext>
                </a:extLst>
              </p:cNvPr>
              <p:cNvSpPr/>
              <p:nvPr/>
            </p:nvSpPr>
            <p:spPr bwMode="auto">
              <a:xfrm rot="5400000">
                <a:off x="3103579" y="2777067"/>
                <a:ext cx="359725" cy="369808"/>
              </a:xfrm>
              <a:prstGeom prst="roundRect">
                <a:avLst>
                  <a:gd name="adj" fmla="val 5203"/>
                </a:avLst>
              </a:prstGeom>
              <a:gradFill>
                <a:gsLst>
                  <a:gs pos="0">
                    <a:srgbClr val="003DB8"/>
                  </a:gs>
                  <a:gs pos="68000">
                    <a:srgbClr val="002164"/>
                  </a:gs>
                  <a:gs pos="100000">
                    <a:srgbClr val="00297A"/>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25400" h="1270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dirty="0">
                  <a:solidFill>
                    <a:srgbClr val="FFFFFF"/>
                  </a:solidFill>
                  <a:latin typeface="Arial"/>
                </a:endParaRPr>
              </a:p>
            </p:txBody>
          </p:sp>
        </p:grpSp>
        <p:grpSp>
          <p:nvGrpSpPr>
            <p:cNvPr id="16" name="Group 15">
              <a:extLst>
                <a:ext uri="{FF2B5EF4-FFF2-40B4-BE49-F238E27FC236}">
                  <a16:creationId xmlns:a16="http://schemas.microsoft.com/office/drawing/2014/main" id="{79BC0161-12A0-42FA-9517-45880C1B786D}"/>
                </a:ext>
              </a:extLst>
            </p:cNvPr>
            <p:cNvGrpSpPr/>
            <p:nvPr/>
          </p:nvGrpSpPr>
          <p:grpSpPr>
            <a:xfrm>
              <a:off x="3098538" y="3261623"/>
              <a:ext cx="1309870" cy="359725"/>
              <a:chOff x="3106515" y="3261623"/>
              <a:chExt cx="1309870" cy="359725"/>
            </a:xfrm>
          </p:grpSpPr>
          <p:sp>
            <p:nvSpPr>
              <p:cNvPr id="24" name="Rounded Rectangle 283">
                <a:extLst>
                  <a:ext uri="{FF2B5EF4-FFF2-40B4-BE49-F238E27FC236}">
                    <a16:creationId xmlns:a16="http://schemas.microsoft.com/office/drawing/2014/main" id="{AD77DB23-2D6D-4652-91C9-6BC061F1CAE9}"/>
                  </a:ext>
                </a:extLst>
              </p:cNvPr>
              <p:cNvSpPr/>
              <p:nvPr/>
            </p:nvSpPr>
            <p:spPr bwMode="auto">
              <a:xfrm rot="5400000">
                <a:off x="3585882" y="3256582"/>
                <a:ext cx="359725" cy="369808"/>
              </a:xfrm>
              <a:prstGeom prst="roundRect">
                <a:avLst>
                  <a:gd name="adj" fmla="val 5203"/>
                </a:avLst>
              </a:prstGeom>
              <a:gradFill>
                <a:gsLst>
                  <a:gs pos="0">
                    <a:srgbClr val="003DB8"/>
                  </a:gs>
                  <a:gs pos="68000">
                    <a:srgbClr val="002164"/>
                  </a:gs>
                  <a:gs pos="100000">
                    <a:srgbClr val="00297A"/>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25400" h="1270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dirty="0">
                  <a:solidFill>
                    <a:srgbClr val="FFFFFF"/>
                  </a:solidFill>
                  <a:latin typeface="Arial"/>
                </a:endParaRPr>
              </a:p>
            </p:txBody>
          </p:sp>
          <p:sp>
            <p:nvSpPr>
              <p:cNvPr id="25" name="Rounded Rectangle 284">
                <a:extLst>
                  <a:ext uri="{FF2B5EF4-FFF2-40B4-BE49-F238E27FC236}">
                    <a16:creationId xmlns:a16="http://schemas.microsoft.com/office/drawing/2014/main" id="{086F3643-86BA-4764-B586-88754B1C7CDB}"/>
                  </a:ext>
                </a:extLst>
              </p:cNvPr>
              <p:cNvSpPr/>
              <p:nvPr/>
            </p:nvSpPr>
            <p:spPr bwMode="auto">
              <a:xfrm rot="5400000">
                <a:off x="4051618" y="3256582"/>
                <a:ext cx="359725" cy="369808"/>
              </a:xfrm>
              <a:prstGeom prst="roundRect">
                <a:avLst>
                  <a:gd name="adj" fmla="val 5203"/>
                </a:avLst>
              </a:prstGeom>
              <a:gradFill>
                <a:gsLst>
                  <a:gs pos="0">
                    <a:srgbClr val="003DB8"/>
                  </a:gs>
                  <a:gs pos="68000">
                    <a:srgbClr val="002164"/>
                  </a:gs>
                  <a:gs pos="100000">
                    <a:srgbClr val="00297A"/>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25400" h="1270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dirty="0">
                  <a:solidFill>
                    <a:srgbClr val="FFFFFF"/>
                  </a:solidFill>
                  <a:latin typeface="Arial"/>
                </a:endParaRPr>
              </a:p>
            </p:txBody>
          </p:sp>
          <p:sp>
            <p:nvSpPr>
              <p:cNvPr id="26" name="Rounded Rectangle 285">
                <a:extLst>
                  <a:ext uri="{FF2B5EF4-FFF2-40B4-BE49-F238E27FC236}">
                    <a16:creationId xmlns:a16="http://schemas.microsoft.com/office/drawing/2014/main" id="{A8339A96-BED2-4F6A-8CA4-8E291E9394E6}"/>
                  </a:ext>
                </a:extLst>
              </p:cNvPr>
              <p:cNvSpPr/>
              <p:nvPr/>
            </p:nvSpPr>
            <p:spPr bwMode="auto">
              <a:xfrm rot="5400000">
                <a:off x="3111556" y="3256582"/>
                <a:ext cx="359725" cy="369808"/>
              </a:xfrm>
              <a:prstGeom prst="roundRect">
                <a:avLst>
                  <a:gd name="adj" fmla="val 5203"/>
                </a:avLst>
              </a:prstGeom>
              <a:gradFill>
                <a:gsLst>
                  <a:gs pos="0">
                    <a:srgbClr val="003DB8"/>
                  </a:gs>
                  <a:gs pos="68000">
                    <a:srgbClr val="002164"/>
                  </a:gs>
                  <a:gs pos="100000">
                    <a:srgbClr val="00297A"/>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25400" h="1270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dirty="0">
                  <a:solidFill>
                    <a:srgbClr val="FFFFFF"/>
                  </a:solidFill>
                  <a:latin typeface="Arial"/>
                </a:endParaRPr>
              </a:p>
            </p:txBody>
          </p:sp>
        </p:grpSp>
      </p:grpSp>
      <p:sp>
        <p:nvSpPr>
          <p:cNvPr id="30" name="TextBox 29">
            <a:extLst>
              <a:ext uri="{FF2B5EF4-FFF2-40B4-BE49-F238E27FC236}">
                <a16:creationId xmlns:a16="http://schemas.microsoft.com/office/drawing/2014/main" id="{FA644A94-4261-46B7-8168-87F0131C8161}"/>
              </a:ext>
            </a:extLst>
          </p:cNvPr>
          <p:cNvSpPr txBox="1"/>
          <p:nvPr/>
        </p:nvSpPr>
        <p:spPr>
          <a:xfrm>
            <a:off x="8519763" y="1252157"/>
            <a:ext cx="1484327" cy="369332"/>
          </a:xfrm>
          <a:prstGeom prst="rect">
            <a:avLst/>
          </a:prstGeom>
          <a:noFill/>
          <a:effectLst/>
        </p:spPr>
        <p:txBody>
          <a:bodyPr wrap="square" rtlCol="0">
            <a:spAutoFit/>
          </a:bodyPr>
          <a:lstStyle/>
          <a:p>
            <a:pPr algn="ctr"/>
            <a:r>
              <a:rPr lang="en-US" b="1" dirty="0">
                <a:solidFill>
                  <a:srgbClr val="299FE7"/>
                </a:solidFill>
                <a:latin typeface="Trebuchet MS" pitchFamily="34" charset="0"/>
              </a:rPr>
              <a:t>Host/Device</a:t>
            </a:r>
          </a:p>
        </p:txBody>
      </p:sp>
      <p:sp>
        <p:nvSpPr>
          <p:cNvPr id="31" name="Rectangle: Rounded Corners 30">
            <a:extLst>
              <a:ext uri="{FF2B5EF4-FFF2-40B4-BE49-F238E27FC236}">
                <a16:creationId xmlns:a16="http://schemas.microsoft.com/office/drawing/2014/main" id="{3E64A225-FD08-483C-92CE-ABE9FD46476C}"/>
              </a:ext>
            </a:extLst>
          </p:cNvPr>
          <p:cNvSpPr/>
          <p:nvPr/>
        </p:nvSpPr>
        <p:spPr>
          <a:xfrm>
            <a:off x="8420382" y="3575469"/>
            <a:ext cx="1638300" cy="2259415"/>
          </a:xfrm>
          <a:prstGeom prst="roundRect">
            <a:avLst/>
          </a:prstGeom>
          <a:solidFill>
            <a:srgbClr val="0080A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Host/Device Memory</a:t>
            </a:r>
          </a:p>
        </p:txBody>
      </p:sp>
      <p:sp>
        <p:nvSpPr>
          <p:cNvPr id="32" name="Arrow: Up-Down 31">
            <a:extLst>
              <a:ext uri="{FF2B5EF4-FFF2-40B4-BE49-F238E27FC236}">
                <a16:creationId xmlns:a16="http://schemas.microsoft.com/office/drawing/2014/main" id="{0FA073F5-2570-4FD4-9B15-FBB7E97FD398}"/>
              </a:ext>
            </a:extLst>
          </p:cNvPr>
          <p:cNvSpPr/>
          <p:nvPr/>
        </p:nvSpPr>
        <p:spPr>
          <a:xfrm>
            <a:off x="8969977" y="2848577"/>
            <a:ext cx="539109" cy="681259"/>
          </a:xfrm>
          <a:prstGeom prst="upDownArrow">
            <a:avLst>
              <a:gd name="adj1" fmla="val 50000"/>
              <a:gd name="adj2" fmla="val 32332"/>
            </a:avLst>
          </a:prstGeom>
          <a:solidFill>
            <a:srgbClr val="0080A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51340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Profiling multicore code</a:t>
            </a:r>
          </a:p>
        </p:txBody>
      </p:sp>
      <p:sp>
        <p:nvSpPr>
          <p:cNvPr id="6" name="Content Placeholder 5"/>
          <p:cNvSpPr>
            <a:spLocks noGrp="1"/>
          </p:cNvSpPr>
          <p:nvPr>
            <p:ph idx="1"/>
          </p:nvPr>
        </p:nvSpPr>
        <p:spPr>
          <a:xfrm>
            <a:off x="436740" y="1815645"/>
            <a:ext cx="9948672" cy="1961226"/>
          </a:xfrm>
        </p:spPr>
        <p:txBody>
          <a:bodyPr/>
          <a:lstStyle/>
          <a:p>
            <a:r>
              <a:rPr lang="en-US" dirty="0"/>
              <a:t>The ‘-ta’ flag will allow us to compile our code for a specific, target parallel hardware</a:t>
            </a:r>
          </a:p>
          <a:p>
            <a:r>
              <a:rPr lang="en-US" dirty="0"/>
              <a:t>‘ta’ stands for “Target Accelerator,” an accelerator being another way to refer to a parallel hardware</a:t>
            </a:r>
          </a:p>
          <a:p>
            <a:r>
              <a:rPr lang="en-US" dirty="0"/>
              <a:t>Our OpenACC code can be compiled for many different kinds of parallel hardware without having to change the code</a:t>
            </a:r>
          </a:p>
        </p:txBody>
      </p:sp>
      <p:sp>
        <p:nvSpPr>
          <p:cNvPr id="7" name="Text Placeholder 6"/>
          <p:cNvSpPr>
            <a:spLocks noGrp="1"/>
          </p:cNvSpPr>
          <p:nvPr>
            <p:ph type="body" sz="quarter" idx="10"/>
          </p:nvPr>
        </p:nvSpPr>
        <p:spPr/>
        <p:txBody>
          <a:bodyPr/>
          <a:lstStyle/>
          <a:p>
            <a:r>
              <a:rPr lang="en-US" dirty="0"/>
              <a:t>Comping code for a specific parallel hardware</a:t>
            </a:r>
          </a:p>
        </p:txBody>
      </p:sp>
      <p:sp>
        <p:nvSpPr>
          <p:cNvPr id="8" name="TextBox 7">
            <a:extLst>
              <a:ext uri="{FF2B5EF4-FFF2-40B4-BE49-F238E27FC236}">
                <a16:creationId xmlns:a16="http://schemas.microsoft.com/office/drawing/2014/main" id="{7684089E-FBA0-463A-9589-CA7A6E056D92}"/>
              </a:ext>
            </a:extLst>
          </p:cNvPr>
          <p:cNvSpPr txBox="1"/>
          <p:nvPr/>
        </p:nvSpPr>
        <p:spPr>
          <a:xfrm>
            <a:off x="419641" y="3947734"/>
            <a:ext cx="7275121" cy="1200329"/>
          </a:xfrm>
          <a:prstGeom prst="rect">
            <a:avLst/>
          </a:prstGeom>
          <a:solidFill>
            <a:schemeClr val="tx1">
              <a:lumMod val="95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defTabSz="228600">
              <a:lnSpc>
                <a:spcPct val="90000"/>
              </a:lnSpc>
            </a:pPr>
            <a:r>
              <a:rPr lang="en-US" sz="2000" dirty="0">
                <a:solidFill>
                  <a:schemeClr val="bg1"/>
                </a:solidFill>
                <a:latin typeface="Consolas" panose="020B0609020204030204" pitchFamily="49" charset="0"/>
                <a:cs typeface="Courier New" panose="02070309020205020404" pitchFamily="49" charset="0"/>
              </a:rPr>
              <a:t>$	</a:t>
            </a:r>
            <a:r>
              <a:rPr lang="en-US" sz="2000" dirty="0" err="1">
                <a:solidFill>
                  <a:schemeClr val="bg1"/>
                </a:solidFill>
                <a:latin typeface="Consolas" panose="020B0609020204030204" pitchFamily="49" charset="0"/>
                <a:cs typeface="Courier New" panose="02070309020205020404" pitchFamily="49" charset="0"/>
              </a:rPr>
              <a:t>pgcc</a:t>
            </a:r>
            <a:r>
              <a:rPr lang="en-US" sz="2000" dirty="0">
                <a:solidFill>
                  <a:schemeClr val="bg1"/>
                </a:solidFill>
                <a:latin typeface="Consolas" panose="020B0609020204030204" pitchFamily="49" charset="0"/>
                <a:cs typeface="Courier New" panose="02070309020205020404" pitchFamily="49" charset="0"/>
              </a:rPr>
              <a:t> –fast –</a:t>
            </a:r>
            <a:r>
              <a:rPr lang="en-US" sz="2000" dirty="0" err="1">
                <a:solidFill>
                  <a:schemeClr val="bg1"/>
                </a:solidFill>
                <a:latin typeface="Consolas" panose="020B0609020204030204" pitchFamily="49" charset="0"/>
                <a:cs typeface="Courier New" panose="02070309020205020404" pitchFamily="49" charset="0"/>
              </a:rPr>
              <a:t>Minfo</a:t>
            </a:r>
            <a:r>
              <a:rPr lang="en-US" sz="2000" dirty="0">
                <a:solidFill>
                  <a:schemeClr val="bg1"/>
                </a:solidFill>
                <a:latin typeface="Consolas" panose="020B0609020204030204" pitchFamily="49" charset="0"/>
                <a:cs typeface="Courier New" panose="02070309020205020404" pitchFamily="49" charset="0"/>
              </a:rPr>
              <a:t>=accel </a:t>
            </a:r>
            <a:r>
              <a:rPr lang="en-US" sz="2000" b="1" dirty="0">
                <a:solidFill>
                  <a:schemeClr val="bg1"/>
                </a:solidFill>
                <a:latin typeface="Consolas" panose="020B0609020204030204" pitchFamily="49" charset="0"/>
                <a:cs typeface="Courier New" panose="02070309020205020404" pitchFamily="49" charset="0"/>
              </a:rPr>
              <a:t>–ta=multicore </a:t>
            </a:r>
            <a:r>
              <a:rPr lang="en-US" sz="2000" dirty="0">
                <a:solidFill>
                  <a:schemeClr val="bg1"/>
                </a:solidFill>
                <a:latin typeface="Consolas" panose="020B0609020204030204" pitchFamily="49" charset="0"/>
                <a:cs typeface="Courier New" panose="02070309020205020404" pitchFamily="49" charset="0"/>
              </a:rPr>
              <a:t>laplace2d.c</a:t>
            </a:r>
          </a:p>
          <a:p>
            <a:pPr defTabSz="228600">
              <a:lnSpc>
                <a:spcPct val="90000"/>
              </a:lnSpc>
            </a:pPr>
            <a:r>
              <a:rPr lang="en-US" sz="2000" dirty="0">
                <a:solidFill>
                  <a:schemeClr val="bg1"/>
                </a:solidFill>
                <a:latin typeface="Consolas" panose="020B0609020204030204" pitchFamily="49" charset="0"/>
                <a:cs typeface="Courier New" panose="02070309020205020404" pitchFamily="49" charset="0"/>
              </a:rPr>
              <a:t>	</a:t>
            </a:r>
            <a:r>
              <a:rPr lang="en-US" sz="2000" dirty="0" err="1">
                <a:solidFill>
                  <a:schemeClr val="bg1"/>
                </a:solidFill>
                <a:latin typeface="Consolas" panose="020B0609020204030204" pitchFamily="49" charset="0"/>
                <a:cs typeface="Courier New" panose="02070309020205020404" pitchFamily="49" charset="0"/>
              </a:rPr>
              <a:t>calcNext</a:t>
            </a:r>
            <a:r>
              <a:rPr lang="en-US" sz="2000" dirty="0">
                <a:solidFill>
                  <a:schemeClr val="bg1"/>
                </a:solidFill>
                <a:latin typeface="Consolas" panose="020B0609020204030204" pitchFamily="49" charset="0"/>
                <a:cs typeface="Courier New" panose="02070309020205020404" pitchFamily="49" charset="0"/>
              </a:rPr>
              <a:t>:</a:t>
            </a:r>
          </a:p>
          <a:p>
            <a:pPr defTabSz="228600">
              <a:lnSpc>
                <a:spcPct val="90000"/>
              </a:lnSpc>
            </a:pPr>
            <a:r>
              <a:rPr lang="en-US" sz="2000" dirty="0">
                <a:solidFill>
                  <a:schemeClr val="bg1"/>
                </a:solidFill>
                <a:latin typeface="Consolas" panose="020B0609020204030204" pitchFamily="49" charset="0"/>
                <a:cs typeface="Courier New" panose="02070309020205020404" pitchFamily="49" charset="0"/>
              </a:rPr>
              <a:t>					35, Generating Multicore code</a:t>
            </a:r>
          </a:p>
          <a:p>
            <a:pPr defTabSz="228600">
              <a:lnSpc>
                <a:spcPct val="90000"/>
              </a:lnSpc>
            </a:pPr>
            <a:r>
              <a:rPr lang="en-US" sz="2000" dirty="0">
                <a:solidFill>
                  <a:schemeClr val="bg1"/>
                </a:solidFill>
                <a:latin typeface="Consolas" panose="020B0609020204030204" pitchFamily="49" charset="0"/>
                <a:cs typeface="Courier New" panose="02070309020205020404" pitchFamily="49" charset="0"/>
              </a:rPr>
              <a:t>							 36, #pragma </a:t>
            </a:r>
            <a:r>
              <a:rPr lang="en-US" sz="2000" dirty="0" err="1">
                <a:solidFill>
                  <a:schemeClr val="bg1"/>
                </a:solidFill>
                <a:latin typeface="Consolas" panose="020B0609020204030204" pitchFamily="49" charset="0"/>
                <a:cs typeface="Courier New" panose="02070309020205020404" pitchFamily="49" charset="0"/>
              </a:rPr>
              <a:t>acc</a:t>
            </a:r>
            <a:r>
              <a:rPr lang="en-US" sz="2000" dirty="0">
                <a:solidFill>
                  <a:schemeClr val="bg1"/>
                </a:solidFill>
                <a:latin typeface="Consolas" panose="020B0609020204030204" pitchFamily="49" charset="0"/>
                <a:cs typeface="Courier New" panose="02070309020205020404" pitchFamily="49" charset="0"/>
              </a:rPr>
              <a:t> loop gang</a:t>
            </a:r>
          </a:p>
        </p:txBody>
      </p:sp>
      <p:sp>
        <p:nvSpPr>
          <p:cNvPr id="9" name="Rectangle 8">
            <a:extLst>
              <a:ext uri="{FF2B5EF4-FFF2-40B4-BE49-F238E27FC236}">
                <a16:creationId xmlns:a16="http://schemas.microsoft.com/office/drawing/2014/main" id="{F2DC1CA4-61CE-4C1C-B84E-5321AC3D59CD}"/>
              </a:ext>
            </a:extLst>
          </p:cNvPr>
          <p:cNvSpPr/>
          <p:nvPr/>
        </p:nvSpPr>
        <p:spPr>
          <a:xfrm>
            <a:off x="2096219" y="4528867"/>
            <a:ext cx="3666226" cy="31917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4216151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profiling OPENACC code</a:t>
            </a:r>
          </a:p>
        </p:txBody>
      </p:sp>
    </p:spTree>
    <p:extLst>
      <p:ext uri="{BB962C8B-B14F-4D97-AF65-F5344CB8AC3E}">
        <p14:creationId xmlns:p14="http://schemas.microsoft.com/office/powerpoint/2010/main" val="2411724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D7AFAAA-FE5C-4F9B-B1CE-2956D1730CE9}"/>
              </a:ext>
            </a:extLst>
          </p:cNvPr>
          <p:cNvSpPr>
            <a:spLocks noGrp="1"/>
          </p:cNvSpPr>
          <p:nvPr>
            <p:ph type="title"/>
          </p:nvPr>
        </p:nvSpPr>
        <p:spPr/>
        <p:txBody>
          <a:bodyPr/>
          <a:lstStyle/>
          <a:p>
            <a:r>
              <a:rPr lang="en-GB" dirty="0"/>
              <a:t>Parallel vs sequential </a:t>
            </a:r>
          </a:p>
        </p:txBody>
      </p:sp>
      <p:sp>
        <p:nvSpPr>
          <p:cNvPr id="6" name="Content Placeholder 5">
            <a:extLst>
              <a:ext uri="{FF2B5EF4-FFF2-40B4-BE49-F238E27FC236}">
                <a16:creationId xmlns:a16="http://schemas.microsoft.com/office/drawing/2014/main" id="{62EA4F4B-E489-4535-98F7-1F077819C1E5}"/>
              </a:ext>
            </a:extLst>
          </p:cNvPr>
          <p:cNvSpPr>
            <a:spLocks noGrp="1"/>
          </p:cNvSpPr>
          <p:nvPr>
            <p:ph idx="1"/>
          </p:nvPr>
        </p:nvSpPr>
        <p:spPr>
          <a:xfrm>
            <a:off x="512065" y="2103035"/>
            <a:ext cx="4974336" cy="3693758"/>
          </a:xfrm>
        </p:spPr>
        <p:txBody>
          <a:bodyPr/>
          <a:lstStyle/>
          <a:p>
            <a:r>
              <a:rPr lang="en-US" sz="1800" dirty="0"/>
              <a:t>Have a close look at the PGI compiler feedback for both sequential and parallel implementation of the application.</a:t>
            </a:r>
          </a:p>
          <a:p>
            <a:r>
              <a:rPr lang="en-US" sz="1800" dirty="0"/>
              <a:t>It provides information about how your program was optimized </a:t>
            </a:r>
            <a:r>
              <a:rPr lang="en-GB" sz="1800" dirty="0"/>
              <a:t>or why a particular optimization was not made.</a:t>
            </a:r>
            <a:endParaRPr lang="en-US" sz="1800" dirty="0"/>
          </a:p>
          <a:p>
            <a:r>
              <a:rPr lang="en-US" sz="1800" dirty="0"/>
              <a:t>Note: </a:t>
            </a:r>
            <a:r>
              <a:rPr lang="en-GB" sz="1800" dirty="0"/>
              <a:t>Adding </a:t>
            </a:r>
            <a:r>
              <a:rPr lang="en-GB" sz="1800" dirty="0">
                <a:latin typeface="Consolas" panose="020B0609020204030204" pitchFamily="49" charset="0"/>
              </a:rPr>
              <a:t>–</a:t>
            </a:r>
            <a:r>
              <a:rPr lang="en-GB" sz="1800" dirty="0" err="1">
                <a:latin typeface="Consolas" panose="020B0609020204030204" pitchFamily="49" charset="0"/>
              </a:rPr>
              <a:t>Minfo</a:t>
            </a:r>
            <a:r>
              <a:rPr lang="en-GB" sz="1800" dirty="0">
                <a:latin typeface="Consolas" panose="020B0609020204030204" pitchFamily="49" charset="0"/>
              </a:rPr>
              <a:t> </a:t>
            </a:r>
            <a:r>
              <a:rPr lang="en-GB" sz="1800" dirty="0">
                <a:latin typeface="+mn-lt"/>
              </a:rPr>
              <a:t>flag </a:t>
            </a:r>
            <a:r>
              <a:rPr lang="en-GB" sz="1800" dirty="0"/>
              <a:t>or </a:t>
            </a:r>
            <a:r>
              <a:rPr lang="en-GB" sz="1800" dirty="0">
                <a:latin typeface="Consolas" panose="020B0609020204030204" pitchFamily="49" charset="0"/>
              </a:rPr>
              <a:t>-</a:t>
            </a:r>
            <a:r>
              <a:rPr lang="en-GB" sz="1800" dirty="0" err="1">
                <a:latin typeface="Consolas" panose="020B0609020204030204" pitchFamily="49" charset="0"/>
              </a:rPr>
              <a:t>Minfo</a:t>
            </a:r>
            <a:r>
              <a:rPr lang="en-GB" sz="1800" dirty="0">
                <a:latin typeface="Consolas" panose="020B0609020204030204" pitchFamily="49" charset="0"/>
              </a:rPr>
              <a:t>=accel </a:t>
            </a:r>
            <a:r>
              <a:rPr lang="en-GB" sz="1800" dirty="0"/>
              <a:t>or </a:t>
            </a:r>
            <a:r>
              <a:rPr lang="en-GB" sz="1800" dirty="0">
                <a:latin typeface="Consolas" panose="020B0609020204030204" pitchFamily="49" charset="0"/>
              </a:rPr>
              <a:t>-</a:t>
            </a:r>
            <a:r>
              <a:rPr lang="en-GB" sz="1800" dirty="0" err="1">
                <a:latin typeface="Consolas" panose="020B0609020204030204" pitchFamily="49" charset="0"/>
              </a:rPr>
              <a:t>Minfo</a:t>
            </a:r>
            <a:r>
              <a:rPr lang="en-GB" sz="1800" dirty="0">
                <a:latin typeface="Consolas" panose="020B0609020204030204" pitchFamily="49" charset="0"/>
              </a:rPr>
              <a:t>=all </a:t>
            </a:r>
            <a:r>
              <a:rPr lang="en-GB" sz="1800" dirty="0"/>
              <a:t>when compiling, will enable compiler feedback messages, giving details about the parallel code generated.</a:t>
            </a:r>
          </a:p>
        </p:txBody>
      </p:sp>
      <p:sp>
        <p:nvSpPr>
          <p:cNvPr id="7" name="Text Placeholder 6">
            <a:extLst>
              <a:ext uri="{FF2B5EF4-FFF2-40B4-BE49-F238E27FC236}">
                <a16:creationId xmlns:a16="http://schemas.microsoft.com/office/drawing/2014/main" id="{36EDCC8C-A094-457D-AF7C-1470C5EED4A8}"/>
              </a:ext>
            </a:extLst>
          </p:cNvPr>
          <p:cNvSpPr>
            <a:spLocks noGrp="1"/>
          </p:cNvSpPr>
          <p:nvPr>
            <p:ph type="body" sz="quarter" idx="10"/>
          </p:nvPr>
        </p:nvSpPr>
        <p:spPr/>
        <p:txBody>
          <a:bodyPr/>
          <a:lstStyle/>
          <a:p>
            <a:r>
              <a:rPr lang="en-GB" dirty="0"/>
              <a:t>Compiler feedback</a:t>
            </a:r>
          </a:p>
          <a:p>
            <a:endParaRPr lang="en-GB" dirty="0"/>
          </a:p>
        </p:txBody>
      </p:sp>
      <p:pic>
        <p:nvPicPr>
          <p:cNvPr id="9" name="Picture 8" descr="A screen shot of a computer&#10;&#10;Description automatically generated">
            <a:extLst>
              <a:ext uri="{FF2B5EF4-FFF2-40B4-BE49-F238E27FC236}">
                <a16:creationId xmlns:a16="http://schemas.microsoft.com/office/drawing/2014/main" id="{C0E0F48E-B534-49AD-B51B-0FD05D5B56B1}"/>
              </a:ext>
            </a:extLst>
          </p:cNvPr>
          <p:cNvPicPr>
            <a:picLocks noChangeAspect="1"/>
          </p:cNvPicPr>
          <p:nvPr/>
        </p:nvPicPr>
        <p:blipFill>
          <a:blip r:embed="rId3"/>
          <a:stretch>
            <a:fillRect/>
          </a:stretch>
        </p:blipFill>
        <p:spPr>
          <a:xfrm>
            <a:off x="6590145" y="714725"/>
            <a:ext cx="3823852" cy="1521970"/>
          </a:xfrm>
          <a:prstGeom prst="rect">
            <a:avLst/>
          </a:prstGeom>
        </p:spPr>
      </p:pic>
      <p:pic>
        <p:nvPicPr>
          <p:cNvPr id="11" name="Picture 10" descr="A screenshot of a cell phone&#10;&#10;Description automatically generated">
            <a:extLst>
              <a:ext uri="{FF2B5EF4-FFF2-40B4-BE49-F238E27FC236}">
                <a16:creationId xmlns:a16="http://schemas.microsoft.com/office/drawing/2014/main" id="{D1D63CE4-087F-44DC-93F1-2F2B14AAD19A}"/>
              </a:ext>
            </a:extLst>
          </p:cNvPr>
          <p:cNvPicPr>
            <a:picLocks noChangeAspect="1"/>
          </p:cNvPicPr>
          <p:nvPr/>
        </p:nvPicPr>
        <p:blipFill>
          <a:blip r:embed="rId4"/>
          <a:stretch>
            <a:fillRect/>
          </a:stretch>
        </p:blipFill>
        <p:spPr>
          <a:xfrm>
            <a:off x="6590145" y="2913262"/>
            <a:ext cx="3836550" cy="2777150"/>
          </a:xfrm>
          <a:prstGeom prst="rect">
            <a:avLst/>
          </a:prstGeom>
        </p:spPr>
      </p:pic>
      <p:sp>
        <p:nvSpPr>
          <p:cNvPr id="13" name="TextBox 12">
            <a:extLst>
              <a:ext uri="{FF2B5EF4-FFF2-40B4-BE49-F238E27FC236}">
                <a16:creationId xmlns:a16="http://schemas.microsoft.com/office/drawing/2014/main" id="{FCF45868-0DEC-43F5-89AE-733B3A15E3E9}"/>
              </a:ext>
            </a:extLst>
          </p:cNvPr>
          <p:cNvSpPr txBox="1"/>
          <p:nvPr/>
        </p:nvSpPr>
        <p:spPr>
          <a:xfrm>
            <a:off x="8048261" y="2316446"/>
            <a:ext cx="907620" cy="258532"/>
          </a:xfrm>
          <a:prstGeom prst="rect">
            <a:avLst/>
          </a:pr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GB" sz="1200" dirty="0">
                <a:solidFill>
                  <a:schemeClr val="bg1"/>
                </a:solidFill>
              </a:rPr>
              <a:t>Sequential</a:t>
            </a:r>
          </a:p>
        </p:txBody>
      </p:sp>
      <p:sp>
        <p:nvSpPr>
          <p:cNvPr id="14" name="TextBox 13">
            <a:extLst>
              <a:ext uri="{FF2B5EF4-FFF2-40B4-BE49-F238E27FC236}">
                <a16:creationId xmlns:a16="http://schemas.microsoft.com/office/drawing/2014/main" id="{88D5D1C1-413B-42BB-B81A-A4FE8374CABF}"/>
              </a:ext>
            </a:extLst>
          </p:cNvPr>
          <p:cNvSpPr txBox="1"/>
          <p:nvPr/>
        </p:nvSpPr>
        <p:spPr>
          <a:xfrm>
            <a:off x="8154860" y="5730641"/>
            <a:ext cx="694421" cy="258532"/>
          </a:xfrm>
          <a:prstGeom prst="rect">
            <a:avLst/>
          </a:pr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GB" sz="1200" dirty="0">
                <a:solidFill>
                  <a:schemeClr val="bg1"/>
                </a:solidFill>
              </a:rPr>
              <a:t>Parallel</a:t>
            </a:r>
          </a:p>
        </p:txBody>
      </p:sp>
      <p:sp>
        <p:nvSpPr>
          <p:cNvPr id="16" name="Rectangle 15">
            <a:extLst>
              <a:ext uri="{FF2B5EF4-FFF2-40B4-BE49-F238E27FC236}">
                <a16:creationId xmlns:a16="http://schemas.microsoft.com/office/drawing/2014/main" id="{FA0E61A5-1418-4921-A266-48AC57F1D215}"/>
              </a:ext>
            </a:extLst>
          </p:cNvPr>
          <p:cNvSpPr/>
          <p:nvPr/>
        </p:nvSpPr>
        <p:spPr>
          <a:xfrm>
            <a:off x="7076209" y="4051202"/>
            <a:ext cx="3262746" cy="894871"/>
          </a:xfrm>
          <a:prstGeom prst="rect">
            <a:avLst/>
          </a:prstGeom>
          <a:no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GB"/>
          </a:p>
        </p:txBody>
      </p:sp>
      <p:sp>
        <p:nvSpPr>
          <p:cNvPr id="17" name="Rectangle 16">
            <a:extLst>
              <a:ext uri="{FF2B5EF4-FFF2-40B4-BE49-F238E27FC236}">
                <a16:creationId xmlns:a16="http://schemas.microsoft.com/office/drawing/2014/main" id="{EF6B23CB-BB8B-4746-B5B3-B95DF68077B7}"/>
              </a:ext>
            </a:extLst>
          </p:cNvPr>
          <p:cNvSpPr/>
          <p:nvPr/>
        </p:nvSpPr>
        <p:spPr>
          <a:xfrm>
            <a:off x="7076209" y="1859972"/>
            <a:ext cx="3262746" cy="118189"/>
          </a:xfrm>
          <a:prstGeom prst="rect">
            <a:avLst/>
          </a:prstGeom>
          <a:no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GB"/>
          </a:p>
        </p:txBody>
      </p:sp>
      <p:sp>
        <p:nvSpPr>
          <p:cNvPr id="18" name="Rectangle 17">
            <a:extLst>
              <a:ext uri="{FF2B5EF4-FFF2-40B4-BE49-F238E27FC236}">
                <a16:creationId xmlns:a16="http://schemas.microsoft.com/office/drawing/2014/main" id="{7A59BE00-07D1-4790-A16E-D86F8A4D9050}"/>
              </a:ext>
            </a:extLst>
          </p:cNvPr>
          <p:cNvSpPr/>
          <p:nvPr/>
        </p:nvSpPr>
        <p:spPr>
          <a:xfrm>
            <a:off x="7076209" y="4986302"/>
            <a:ext cx="3262746" cy="704110"/>
          </a:xfrm>
          <a:prstGeom prst="rect">
            <a:avLst/>
          </a:prstGeom>
          <a:no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GB"/>
          </a:p>
        </p:txBody>
      </p:sp>
      <p:sp>
        <p:nvSpPr>
          <p:cNvPr id="19" name="Rectangle 18">
            <a:extLst>
              <a:ext uri="{FF2B5EF4-FFF2-40B4-BE49-F238E27FC236}">
                <a16:creationId xmlns:a16="http://schemas.microsoft.com/office/drawing/2014/main" id="{AF2919FD-3C48-446C-BE25-D52300E4E7FA}"/>
              </a:ext>
            </a:extLst>
          </p:cNvPr>
          <p:cNvSpPr/>
          <p:nvPr/>
        </p:nvSpPr>
        <p:spPr>
          <a:xfrm>
            <a:off x="7003473" y="2057912"/>
            <a:ext cx="3034145" cy="178783"/>
          </a:xfrm>
          <a:prstGeom prst="rect">
            <a:avLst/>
          </a:prstGeom>
          <a:no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GB"/>
          </a:p>
        </p:txBody>
      </p:sp>
      <p:sp>
        <p:nvSpPr>
          <p:cNvPr id="2" name="TextBox 1">
            <a:extLst>
              <a:ext uri="{FF2B5EF4-FFF2-40B4-BE49-F238E27FC236}">
                <a16:creationId xmlns:a16="http://schemas.microsoft.com/office/drawing/2014/main" id="{ED1847F8-48F5-48F2-8C23-BF022D573BDB}"/>
              </a:ext>
            </a:extLst>
          </p:cNvPr>
          <p:cNvSpPr txBox="1"/>
          <p:nvPr/>
        </p:nvSpPr>
        <p:spPr>
          <a:xfrm>
            <a:off x="6183086" y="5957481"/>
            <a:ext cx="4927600" cy="200055"/>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GB" sz="700" b="0" dirty="0">
                <a:solidFill>
                  <a:schemeClr val="bg1"/>
                </a:solidFill>
                <a:effectLst/>
                <a:latin typeface="Arial" panose="020B0604020202020204" pitchFamily="34" charset="0"/>
              </a:rPr>
              <a:t>This material is released by NVIDIA Corporation under the Creative Commons Attribution 4.0 International (CC BY 4.0)</a:t>
            </a:r>
            <a:endParaRPr lang="en-GB" sz="700" b="0" dirty="0">
              <a:solidFill>
                <a:schemeClr val="bg1"/>
              </a:solidFill>
            </a:endParaRPr>
          </a:p>
        </p:txBody>
      </p:sp>
    </p:spTree>
    <p:extLst>
      <p:ext uri="{BB962C8B-B14F-4D97-AF65-F5344CB8AC3E}">
        <p14:creationId xmlns:p14="http://schemas.microsoft.com/office/powerpoint/2010/main" val="1910038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A492EAA-4768-4190-826B-1B2E15FD5729}"/>
              </a:ext>
            </a:extLst>
          </p:cNvPr>
          <p:cNvSpPr>
            <a:spLocks noGrp="1"/>
          </p:cNvSpPr>
          <p:nvPr>
            <p:ph idx="1"/>
          </p:nvPr>
        </p:nvSpPr>
        <p:spPr>
          <a:xfrm>
            <a:off x="436740" y="416767"/>
            <a:ext cx="9948672" cy="5405193"/>
          </a:xfrm>
        </p:spPr>
        <p:txBody>
          <a:bodyPr/>
          <a:lstStyle/>
          <a:p>
            <a:pPr marL="0" indent="0">
              <a:lnSpc>
                <a:spcPct val="100000"/>
              </a:lnSpc>
              <a:spcBef>
                <a:spcPts val="0"/>
              </a:spcBef>
              <a:spcAft>
                <a:spcPts val="0"/>
              </a:spcAft>
              <a:buNone/>
            </a:pPr>
            <a:r>
              <a:rPr lang="en-GB" sz="600" dirty="0">
                <a:latin typeface="Consolas" panose="020B0609020204030204" pitchFamily="49" charset="0"/>
              </a:rPr>
              <a:t>#include &lt;</a:t>
            </a:r>
            <a:r>
              <a:rPr lang="en-GB" sz="600" dirty="0" err="1">
                <a:latin typeface="Consolas" panose="020B0609020204030204" pitchFamily="49" charset="0"/>
              </a:rPr>
              <a:t>math.h</a:t>
            </a:r>
            <a:r>
              <a:rPr lang="en-GB" sz="600" dirty="0">
                <a:latin typeface="Consolas" panose="020B0609020204030204" pitchFamily="49" charset="0"/>
              </a:rPr>
              <a:t>&gt;</a:t>
            </a:r>
          </a:p>
          <a:p>
            <a:pPr marL="0" indent="0">
              <a:lnSpc>
                <a:spcPct val="100000"/>
              </a:lnSpc>
              <a:spcBef>
                <a:spcPts val="0"/>
              </a:spcBef>
              <a:spcAft>
                <a:spcPts val="0"/>
              </a:spcAft>
              <a:buNone/>
            </a:pPr>
            <a:r>
              <a:rPr lang="en-GB" sz="600" dirty="0">
                <a:latin typeface="Consolas" panose="020B0609020204030204" pitchFamily="49" charset="0"/>
              </a:rPr>
              <a:t>#include &lt;</a:t>
            </a:r>
            <a:r>
              <a:rPr lang="en-GB" sz="600" dirty="0" err="1">
                <a:latin typeface="Consolas" panose="020B0609020204030204" pitchFamily="49" charset="0"/>
              </a:rPr>
              <a:t>stdlib.h</a:t>
            </a:r>
            <a:r>
              <a:rPr lang="en-GB" sz="600" dirty="0">
                <a:latin typeface="Consolas" panose="020B0609020204030204" pitchFamily="49" charset="0"/>
              </a:rPr>
              <a:t>&gt;</a:t>
            </a:r>
          </a:p>
          <a:p>
            <a:pPr marL="0" indent="0">
              <a:lnSpc>
                <a:spcPct val="100000"/>
              </a:lnSpc>
              <a:spcBef>
                <a:spcPts val="0"/>
              </a:spcBef>
              <a:spcAft>
                <a:spcPts val="0"/>
              </a:spcAft>
              <a:buNone/>
            </a:pPr>
            <a:endParaRPr lang="en-GB" sz="600" dirty="0">
              <a:latin typeface="Consolas" panose="020B0609020204030204" pitchFamily="49" charset="0"/>
            </a:endParaRPr>
          </a:p>
          <a:p>
            <a:pPr marL="0" indent="0">
              <a:lnSpc>
                <a:spcPct val="100000"/>
              </a:lnSpc>
              <a:spcBef>
                <a:spcPts val="0"/>
              </a:spcBef>
              <a:spcAft>
                <a:spcPts val="0"/>
              </a:spcAft>
              <a:buNone/>
            </a:pPr>
            <a:r>
              <a:rPr lang="en-GB" sz="600" dirty="0">
                <a:latin typeface="Consolas" panose="020B0609020204030204" pitchFamily="49" charset="0"/>
              </a:rPr>
              <a:t>#define OFFSET(x, y, m) (((x)*(m)) + (y))</a:t>
            </a:r>
          </a:p>
          <a:p>
            <a:pPr marL="0" indent="0">
              <a:lnSpc>
                <a:spcPct val="100000"/>
              </a:lnSpc>
              <a:spcBef>
                <a:spcPts val="0"/>
              </a:spcBef>
              <a:spcAft>
                <a:spcPts val="0"/>
              </a:spcAft>
              <a:buNone/>
            </a:pPr>
            <a:endParaRPr lang="en-GB" sz="600" dirty="0">
              <a:latin typeface="Consolas" panose="020B0609020204030204" pitchFamily="49" charset="0"/>
            </a:endParaRPr>
          </a:p>
          <a:p>
            <a:pPr marL="0" indent="0">
              <a:lnSpc>
                <a:spcPct val="100000"/>
              </a:lnSpc>
              <a:spcBef>
                <a:spcPts val="0"/>
              </a:spcBef>
              <a:spcAft>
                <a:spcPts val="0"/>
              </a:spcAft>
              <a:buNone/>
            </a:pPr>
            <a:r>
              <a:rPr lang="en-GB" sz="600" dirty="0">
                <a:latin typeface="Consolas" panose="020B0609020204030204" pitchFamily="49" charset="0"/>
              </a:rPr>
              <a:t>void initialize(double *restrict A, double *restrict Anew, int m, int n)</a:t>
            </a:r>
          </a:p>
          <a:p>
            <a:pPr marL="0" indent="0">
              <a:lnSpc>
                <a:spcPct val="100000"/>
              </a:lnSpc>
              <a:spcBef>
                <a:spcPts val="0"/>
              </a:spcBef>
              <a:spcAft>
                <a:spcPts val="0"/>
              </a:spcAft>
              <a:buNone/>
            </a:pPr>
            <a:r>
              <a:rPr lang="en-GB" sz="600" dirty="0">
                <a:latin typeface="Consolas" panose="020B0609020204030204" pitchFamily="49" charset="0"/>
              </a:rPr>
              <a:t>{</a:t>
            </a:r>
          </a:p>
          <a:p>
            <a:pPr marL="0" indent="0">
              <a:lnSpc>
                <a:spcPct val="100000"/>
              </a:lnSpc>
              <a:spcBef>
                <a:spcPts val="0"/>
              </a:spcBef>
              <a:spcAft>
                <a:spcPts val="0"/>
              </a:spcAft>
              <a:buNone/>
            </a:pPr>
            <a:r>
              <a:rPr lang="en-GB" sz="600" dirty="0">
                <a:latin typeface="Consolas" panose="020B0609020204030204" pitchFamily="49" charset="0"/>
              </a:rPr>
              <a:t>    </a:t>
            </a:r>
            <a:r>
              <a:rPr lang="en-GB" sz="600" dirty="0" err="1">
                <a:latin typeface="Consolas" panose="020B0609020204030204" pitchFamily="49" charset="0"/>
              </a:rPr>
              <a:t>memset</a:t>
            </a:r>
            <a:r>
              <a:rPr lang="en-GB" sz="600" dirty="0">
                <a:latin typeface="Consolas" panose="020B0609020204030204" pitchFamily="49" charset="0"/>
              </a:rPr>
              <a:t>(A, 0, n * m * </a:t>
            </a:r>
            <a:r>
              <a:rPr lang="en-GB" sz="600" dirty="0" err="1">
                <a:latin typeface="Consolas" panose="020B0609020204030204" pitchFamily="49" charset="0"/>
              </a:rPr>
              <a:t>sizeof</a:t>
            </a:r>
            <a:r>
              <a:rPr lang="en-GB" sz="600" dirty="0">
                <a:latin typeface="Consolas" panose="020B0609020204030204" pitchFamily="49" charset="0"/>
              </a:rPr>
              <a:t>(double));</a:t>
            </a:r>
          </a:p>
          <a:p>
            <a:pPr marL="0" indent="0">
              <a:lnSpc>
                <a:spcPct val="100000"/>
              </a:lnSpc>
              <a:spcBef>
                <a:spcPts val="0"/>
              </a:spcBef>
              <a:spcAft>
                <a:spcPts val="0"/>
              </a:spcAft>
              <a:buNone/>
            </a:pPr>
            <a:r>
              <a:rPr lang="en-GB" sz="600" dirty="0">
                <a:latin typeface="Consolas" panose="020B0609020204030204" pitchFamily="49" charset="0"/>
              </a:rPr>
              <a:t>    </a:t>
            </a:r>
            <a:r>
              <a:rPr lang="en-GB" sz="600" dirty="0" err="1">
                <a:latin typeface="Consolas" panose="020B0609020204030204" pitchFamily="49" charset="0"/>
              </a:rPr>
              <a:t>memset</a:t>
            </a:r>
            <a:r>
              <a:rPr lang="en-GB" sz="600" dirty="0">
                <a:latin typeface="Consolas" panose="020B0609020204030204" pitchFamily="49" charset="0"/>
              </a:rPr>
              <a:t>(Anew, 0, n * m * </a:t>
            </a:r>
            <a:r>
              <a:rPr lang="en-GB" sz="600" dirty="0" err="1">
                <a:latin typeface="Consolas" panose="020B0609020204030204" pitchFamily="49" charset="0"/>
              </a:rPr>
              <a:t>sizeof</a:t>
            </a:r>
            <a:r>
              <a:rPr lang="en-GB" sz="600" dirty="0">
                <a:latin typeface="Consolas" panose="020B0609020204030204" pitchFamily="49" charset="0"/>
              </a:rPr>
              <a:t>(double));</a:t>
            </a:r>
          </a:p>
          <a:p>
            <a:pPr marL="0" indent="0">
              <a:lnSpc>
                <a:spcPct val="100000"/>
              </a:lnSpc>
              <a:spcBef>
                <a:spcPts val="0"/>
              </a:spcBef>
              <a:spcAft>
                <a:spcPts val="0"/>
              </a:spcAft>
              <a:buNone/>
            </a:pPr>
            <a:endParaRPr lang="en-GB" sz="600" dirty="0">
              <a:latin typeface="Consolas" panose="020B0609020204030204" pitchFamily="49" charset="0"/>
            </a:endParaRPr>
          </a:p>
          <a:p>
            <a:pPr marL="0" indent="0">
              <a:lnSpc>
                <a:spcPct val="100000"/>
              </a:lnSpc>
              <a:spcBef>
                <a:spcPts val="0"/>
              </a:spcBef>
              <a:spcAft>
                <a:spcPts val="0"/>
              </a:spcAft>
              <a:buNone/>
            </a:pPr>
            <a:r>
              <a:rPr lang="en-GB" sz="600" dirty="0">
                <a:latin typeface="Consolas" panose="020B0609020204030204" pitchFamily="49" charset="0"/>
              </a:rPr>
              <a:t>    for(int </a:t>
            </a:r>
            <a:r>
              <a:rPr lang="en-GB" sz="600" dirty="0" err="1">
                <a:latin typeface="Consolas" panose="020B0609020204030204" pitchFamily="49" charset="0"/>
              </a:rPr>
              <a:t>i</a:t>
            </a:r>
            <a:r>
              <a:rPr lang="en-GB" sz="600" dirty="0">
                <a:latin typeface="Consolas" panose="020B0609020204030204" pitchFamily="49" charset="0"/>
              </a:rPr>
              <a:t> = 0; </a:t>
            </a:r>
            <a:r>
              <a:rPr lang="en-GB" sz="600" dirty="0" err="1">
                <a:latin typeface="Consolas" panose="020B0609020204030204" pitchFamily="49" charset="0"/>
              </a:rPr>
              <a:t>i</a:t>
            </a:r>
            <a:r>
              <a:rPr lang="en-GB" sz="600" dirty="0">
                <a:latin typeface="Consolas" panose="020B0609020204030204" pitchFamily="49" charset="0"/>
              </a:rPr>
              <a:t> &lt; m; </a:t>
            </a:r>
            <a:r>
              <a:rPr lang="en-GB" sz="600" dirty="0" err="1">
                <a:latin typeface="Consolas" panose="020B0609020204030204" pitchFamily="49" charset="0"/>
              </a:rPr>
              <a:t>i</a:t>
            </a:r>
            <a:r>
              <a:rPr lang="en-GB" sz="600" dirty="0">
                <a:latin typeface="Consolas" panose="020B0609020204030204" pitchFamily="49" charset="0"/>
              </a:rPr>
              <a:t>++){</a:t>
            </a:r>
          </a:p>
          <a:p>
            <a:pPr marL="0" indent="0">
              <a:lnSpc>
                <a:spcPct val="100000"/>
              </a:lnSpc>
              <a:spcBef>
                <a:spcPts val="0"/>
              </a:spcBef>
              <a:spcAft>
                <a:spcPts val="0"/>
              </a:spcAft>
              <a:buNone/>
            </a:pPr>
            <a:r>
              <a:rPr lang="en-GB" sz="600" dirty="0">
                <a:latin typeface="Consolas" panose="020B0609020204030204" pitchFamily="49" charset="0"/>
              </a:rPr>
              <a:t>        A[</a:t>
            </a:r>
            <a:r>
              <a:rPr lang="en-GB" sz="600" dirty="0" err="1">
                <a:latin typeface="Consolas" panose="020B0609020204030204" pitchFamily="49" charset="0"/>
              </a:rPr>
              <a:t>i</a:t>
            </a:r>
            <a:r>
              <a:rPr lang="en-GB" sz="600" dirty="0">
                <a:latin typeface="Consolas" panose="020B0609020204030204" pitchFamily="49" charset="0"/>
              </a:rPr>
              <a:t>] = 1.0;</a:t>
            </a:r>
          </a:p>
          <a:p>
            <a:pPr marL="0" indent="0">
              <a:lnSpc>
                <a:spcPct val="100000"/>
              </a:lnSpc>
              <a:spcBef>
                <a:spcPts val="0"/>
              </a:spcBef>
              <a:spcAft>
                <a:spcPts val="0"/>
              </a:spcAft>
              <a:buNone/>
            </a:pPr>
            <a:r>
              <a:rPr lang="en-GB" sz="600" dirty="0">
                <a:latin typeface="Consolas" panose="020B0609020204030204" pitchFamily="49" charset="0"/>
              </a:rPr>
              <a:t>        Anew[</a:t>
            </a:r>
            <a:r>
              <a:rPr lang="en-GB" sz="600" dirty="0" err="1">
                <a:latin typeface="Consolas" panose="020B0609020204030204" pitchFamily="49" charset="0"/>
              </a:rPr>
              <a:t>i</a:t>
            </a:r>
            <a:r>
              <a:rPr lang="en-GB" sz="600" dirty="0">
                <a:latin typeface="Consolas" panose="020B0609020204030204" pitchFamily="49" charset="0"/>
              </a:rPr>
              <a:t>] = 1.0;</a:t>
            </a:r>
          </a:p>
          <a:p>
            <a:pPr marL="0" indent="0">
              <a:lnSpc>
                <a:spcPct val="100000"/>
              </a:lnSpc>
              <a:spcBef>
                <a:spcPts val="0"/>
              </a:spcBef>
              <a:spcAft>
                <a:spcPts val="0"/>
              </a:spcAft>
              <a:buNone/>
            </a:pPr>
            <a:r>
              <a:rPr lang="en-GB" sz="600" dirty="0">
                <a:latin typeface="Consolas" panose="020B0609020204030204" pitchFamily="49" charset="0"/>
              </a:rPr>
              <a:t>    }</a:t>
            </a:r>
          </a:p>
          <a:p>
            <a:pPr marL="0" indent="0">
              <a:lnSpc>
                <a:spcPct val="100000"/>
              </a:lnSpc>
              <a:spcBef>
                <a:spcPts val="0"/>
              </a:spcBef>
              <a:spcAft>
                <a:spcPts val="0"/>
              </a:spcAft>
              <a:buNone/>
            </a:pPr>
            <a:r>
              <a:rPr lang="en-GB" sz="600" dirty="0">
                <a:latin typeface="Consolas" panose="020B0609020204030204" pitchFamily="49" charset="0"/>
              </a:rPr>
              <a:t>}</a:t>
            </a:r>
          </a:p>
          <a:p>
            <a:pPr marL="0" indent="0">
              <a:lnSpc>
                <a:spcPct val="100000"/>
              </a:lnSpc>
              <a:spcBef>
                <a:spcPts val="0"/>
              </a:spcBef>
              <a:spcAft>
                <a:spcPts val="0"/>
              </a:spcAft>
              <a:buNone/>
            </a:pPr>
            <a:endParaRPr lang="en-GB" sz="600" dirty="0">
              <a:latin typeface="Consolas" panose="020B0609020204030204" pitchFamily="49" charset="0"/>
            </a:endParaRPr>
          </a:p>
          <a:p>
            <a:pPr marL="0" indent="0">
              <a:lnSpc>
                <a:spcPct val="100000"/>
              </a:lnSpc>
              <a:spcBef>
                <a:spcPts val="0"/>
              </a:spcBef>
              <a:spcAft>
                <a:spcPts val="0"/>
              </a:spcAft>
              <a:buNone/>
            </a:pPr>
            <a:r>
              <a:rPr lang="en-GB" sz="600" dirty="0">
                <a:latin typeface="Consolas" panose="020B0609020204030204" pitchFamily="49" charset="0"/>
              </a:rPr>
              <a:t>double </a:t>
            </a:r>
            <a:r>
              <a:rPr lang="en-GB" sz="600" b="1" dirty="0" err="1">
                <a:highlight>
                  <a:srgbClr val="FFFF00"/>
                </a:highlight>
                <a:latin typeface="Consolas" panose="020B0609020204030204" pitchFamily="49" charset="0"/>
              </a:rPr>
              <a:t>calcNext</a:t>
            </a:r>
            <a:r>
              <a:rPr lang="en-GB" sz="600" dirty="0">
                <a:latin typeface="Consolas" panose="020B0609020204030204" pitchFamily="49" charset="0"/>
              </a:rPr>
              <a:t>(double *restrict A, double *restrict Anew, int m, int n)</a:t>
            </a:r>
          </a:p>
          <a:p>
            <a:pPr marL="0" indent="0">
              <a:lnSpc>
                <a:spcPct val="100000"/>
              </a:lnSpc>
              <a:spcBef>
                <a:spcPts val="0"/>
              </a:spcBef>
              <a:spcAft>
                <a:spcPts val="0"/>
              </a:spcAft>
              <a:buNone/>
            </a:pPr>
            <a:r>
              <a:rPr lang="en-GB" sz="600" dirty="0">
                <a:latin typeface="Consolas" panose="020B0609020204030204" pitchFamily="49" charset="0"/>
              </a:rPr>
              <a:t>{</a:t>
            </a:r>
          </a:p>
          <a:p>
            <a:pPr marL="0" indent="0">
              <a:lnSpc>
                <a:spcPct val="100000"/>
              </a:lnSpc>
              <a:spcBef>
                <a:spcPts val="0"/>
              </a:spcBef>
              <a:spcAft>
                <a:spcPts val="0"/>
              </a:spcAft>
              <a:buNone/>
            </a:pPr>
            <a:r>
              <a:rPr lang="en-GB" sz="600" dirty="0">
                <a:latin typeface="Consolas" panose="020B0609020204030204" pitchFamily="49" charset="0"/>
              </a:rPr>
              <a:t>    double error = 0.0;</a:t>
            </a:r>
          </a:p>
          <a:p>
            <a:pPr marL="0" indent="0">
              <a:lnSpc>
                <a:spcPct val="100000"/>
              </a:lnSpc>
              <a:spcBef>
                <a:spcPts val="0"/>
              </a:spcBef>
              <a:spcAft>
                <a:spcPts val="0"/>
              </a:spcAft>
              <a:buNone/>
            </a:pPr>
            <a:r>
              <a:rPr lang="en-GB" sz="600" dirty="0">
                <a:latin typeface="Consolas" panose="020B0609020204030204" pitchFamily="49" charset="0"/>
              </a:rPr>
              <a:t>    </a:t>
            </a:r>
            <a:r>
              <a:rPr lang="en-GB" sz="600" dirty="0">
                <a:highlight>
                  <a:srgbClr val="00FF00"/>
                </a:highlight>
                <a:latin typeface="Consolas" panose="020B0609020204030204" pitchFamily="49" charset="0"/>
              </a:rPr>
              <a:t>#pragma </a:t>
            </a:r>
            <a:r>
              <a:rPr lang="en-GB" sz="600" dirty="0" err="1">
                <a:highlight>
                  <a:srgbClr val="00FF00"/>
                </a:highlight>
                <a:latin typeface="Consolas" panose="020B0609020204030204" pitchFamily="49" charset="0"/>
              </a:rPr>
              <a:t>acc</a:t>
            </a:r>
            <a:r>
              <a:rPr lang="en-GB" sz="600" dirty="0">
                <a:highlight>
                  <a:srgbClr val="00FF00"/>
                </a:highlight>
                <a:latin typeface="Consolas" panose="020B0609020204030204" pitchFamily="49" charset="0"/>
              </a:rPr>
              <a:t> parallel loop reduction(</a:t>
            </a:r>
            <a:r>
              <a:rPr lang="en-GB" sz="600" dirty="0" err="1">
                <a:highlight>
                  <a:srgbClr val="00FF00"/>
                </a:highlight>
                <a:latin typeface="Consolas" panose="020B0609020204030204" pitchFamily="49" charset="0"/>
              </a:rPr>
              <a:t>max:err</a:t>
            </a:r>
            <a:r>
              <a:rPr lang="en-GB" sz="600" dirty="0">
                <a:highlight>
                  <a:srgbClr val="00FF00"/>
                </a:highlight>
                <a:latin typeface="Consolas" panose="020B0609020204030204" pitchFamily="49" charset="0"/>
              </a:rPr>
              <a:t>)</a:t>
            </a:r>
          </a:p>
          <a:p>
            <a:pPr marL="0" indent="0">
              <a:lnSpc>
                <a:spcPct val="100000"/>
              </a:lnSpc>
              <a:spcBef>
                <a:spcPts val="0"/>
              </a:spcBef>
              <a:spcAft>
                <a:spcPts val="0"/>
              </a:spcAft>
              <a:buNone/>
            </a:pPr>
            <a:endParaRPr lang="en-GB" sz="600" dirty="0">
              <a:highlight>
                <a:srgbClr val="00FF00"/>
              </a:highlight>
              <a:latin typeface="Consolas" panose="020B0609020204030204" pitchFamily="49" charset="0"/>
            </a:endParaRPr>
          </a:p>
          <a:p>
            <a:pPr marL="0" indent="0">
              <a:lnSpc>
                <a:spcPct val="100000"/>
              </a:lnSpc>
              <a:spcBef>
                <a:spcPts val="0"/>
              </a:spcBef>
              <a:spcAft>
                <a:spcPts val="0"/>
              </a:spcAft>
              <a:buNone/>
            </a:pPr>
            <a:r>
              <a:rPr lang="en-GB" sz="600" dirty="0">
                <a:latin typeface="Consolas" panose="020B0609020204030204" pitchFamily="49" charset="0"/>
              </a:rPr>
              <a:t>    for( int j = 1; j &lt; n-1; </a:t>
            </a:r>
            <a:r>
              <a:rPr lang="en-GB" sz="600" dirty="0" err="1">
                <a:latin typeface="Consolas" panose="020B0609020204030204" pitchFamily="49" charset="0"/>
              </a:rPr>
              <a:t>j++</a:t>
            </a:r>
            <a:r>
              <a:rPr lang="en-GB" sz="600" dirty="0">
                <a:latin typeface="Consolas" panose="020B0609020204030204" pitchFamily="49" charset="0"/>
              </a:rPr>
              <a:t>)</a:t>
            </a:r>
          </a:p>
          <a:p>
            <a:pPr marL="0" indent="0">
              <a:lnSpc>
                <a:spcPct val="100000"/>
              </a:lnSpc>
              <a:spcBef>
                <a:spcPts val="0"/>
              </a:spcBef>
              <a:spcAft>
                <a:spcPts val="0"/>
              </a:spcAft>
              <a:buNone/>
            </a:pPr>
            <a:r>
              <a:rPr lang="en-GB" sz="600" dirty="0">
                <a:latin typeface="Consolas" panose="020B0609020204030204" pitchFamily="49" charset="0"/>
              </a:rPr>
              <a:t>    {</a:t>
            </a:r>
          </a:p>
          <a:p>
            <a:pPr marL="0" indent="0">
              <a:lnSpc>
                <a:spcPct val="100000"/>
              </a:lnSpc>
              <a:spcBef>
                <a:spcPts val="0"/>
              </a:spcBef>
              <a:spcAft>
                <a:spcPts val="0"/>
              </a:spcAft>
              <a:buNone/>
            </a:pPr>
            <a:r>
              <a:rPr lang="en-GB" sz="600" dirty="0">
                <a:latin typeface="Consolas" panose="020B0609020204030204" pitchFamily="49" charset="0"/>
              </a:rPr>
              <a:t>        </a:t>
            </a:r>
            <a:r>
              <a:rPr lang="en-GB" sz="600" dirty="0">
                <a:highlight>
                  <a:srgbClr val="00FFFF"/>
                </a:highlight>
                <a:latin typeface="Consolas" panose="020B0609020204030204" pitchFamily="49" charset="0"/>
              </a:rPr>
              <a:t>#pragma </a:t>
            </a:r>
            <a:r>
              <a:rPr lang="en-GB" sz="600" dirty="0" err="1">
                <a:highlight>
                  <a:srgbClr val="00FFFF"/>
                </a:highlight>
                <a:latin typeface="Consolas" panose="020B0609020204030204" pitchFamily="49" charset="0"/>
              </a:rPr>
              <a:t>acc</a:t>
            </a:r>
            <a:r>
              <a:rPr lang="en-GB" sz="600" dirty="0">
                <a:highlight>
                  <a:srgbClr val="00FFFF"/>
                </a:highlight>
                <a:latin typeface="Consolas" panose="020B0609020204030204" pitchFamily="49" charset="0"/>
              </a:rPr>
              <a:t> loop</a:t>
            </a:r>
          </a:p>
          <a:p>
            <a:pPr marL="0" indent="0">
              <a:lnSpc>
                <a:spcPct val="100000"/>
              </a:lnSpc>
              <a:spcBef>
                <a:spcPts val="0"/>
              </a:spcBef>
              <a:spcAft>
                <a:spcPts val="0"/>
              </a:spcAft>
              <a:buNone/>
            </a:pPr>
            <a:r>
              <a:rPr lang="en-GB" sz="600" dirty="0">
                <a:latin typeface="Consolas" panose="020B0609020204030204" pitchFamily="49" charset="0"/>
              </a:rPr>
              <a:t>        for( int </a:t>
            </a:r>
            <a:r>
              <a:rPr lang="en-GB" sz="600" dirty="0" err="1">
                <a:latin typeface="Consolas" panose="020B0609020204030204" pitchFamily="49" charset="0"/>
              </a:rPr>
              <a:t>i</a:t>
            </a:r>
            <a:r>
              <a:rPr lang="en-GB" sz="600" dirty="0">
                <a:latin typeface="Consolas" panose="020B0609020204030204" pitchFamily="49" charset="0"/>
              </a:rPr>
              <a:t> = 1; </a:t>
            </a:r>
            <a:r>
              <a:rPr lang="en-GB" sz="600" dirty="0" err="1">
                <a:latin typeface="Consolas" panose="020B0609020204030204" pitchFamily="49" charset="0"/>
              </a:rPr>
              <a:t>i</a:t>
            </a:r>
            <a:r>
              <a:rPr lang="en-GB" sz="600" dirty="0">
                <a:latin typeface="Consolas" panose="020B0609020204030204" pitchFamily="49" charset="0"/>
              </a:rPr>
              <a:t> &lt; m-1; </a:t>
            </a:r>
            <a:r>
              <a:rPr lang="en-GB" sz="600" dirty="0" err="1">
                <a:latin typeface="Consolas" panose="020B0609020204030204" pitchFamily="49" charset="0"/>
              </a:rPr>
              <a:t>i</a:t>
            </a:r>
            <a:r>
              <a:rPr lang="en-GB" sz="600" dirty="0">
                <a:latin typeface="Consolas" panose="020B0609020204030204" pitchFamily="49" charset="0"/>
              </a:rPr>
              <a:t>++ )</a:t>
            </a:r>
          </a:p>
          <a:p>
            <a:pPr marL="0" indent="0">
              <a:lnSpc>
                <a:spcPct val="100000"/>
              </a:lnSpc>
              <a:spcBef>
                <a:spcPts val="0"/>
              </a:spcBef>
              <a:spcAft>
                <a:spcPts val="0"/>
              </a:spcAft>
              <a:buNone/>
            </a:pPr>
            <a:r>
              <a:rPr lang="en-GB" sz="600" dirty="0">
                <a:latin typeface="Consolas" panose="020B0609020204030204" pitchFamily="49" charset="0"/>
              </a:rPr>
              <a:t>        {</a:t>
            </a:r>
          </a:p>
          <a:p>
            <a:pPr marL="0" indent="0">
              <a:lnSpc>
                <a:spcPct val="100000"/>
              </a:lnSpc>
              <a:spcBef>
                <a:spcPts val="0"/>
              </a:spcBef>
              <a:spcAft>
                <a:spcPts val="0"/>
              </a:spcAft>
              <a:buNone/>
            </a:pPr>
            <a:r>
              <a:rPr lang="en-GB" sz="600" dirty="0">
                <a:latin typeface="Consolas" panose="020B0609020204030204" pitchFamily="49" charset="0"/>
              </a:rPr>
              <a:t>            Anew[OFFSET(j, </a:t>
            </a:r>
            <a:r>
              <a:rPr lang="en-GB" sz="600" dirty="0" err="1">
                <a:latin typeface="Consolas" panose="020B0609020204030204" pitchFamily="49" charset="0"/>
              </a:rPr>
              <a:t>i</a:t>
            </a:r>
            <a:r>
              <a:rPr lang="en-GB" sz="600" dirty="0">
                <a:latin typeface="Consolas" panose="020B0609020204030204" pitchFamily="49" charset="0"/>
              </a:rPr>
              <a:t>, m)] = 0.25 * ( A[OFFSET(j, i+1, m)] + A[OFFSET(j, i-1, m)]</a:t>
            </a:r>
          </a:p>
          <a:p>
            <a:pPr marL="0" indent="0">
              <a:lnSpc>
                <a:spcPct val="100000"/>
              </a:lnSpc>
              <a:spcBef>
                <a:spcPts val="0"/>
              </a:spcBef>
              <a:spcAft>
                <a:spcPts val="0"/>
              </a:spcAft>
              <a:buNone/>
            </a:pPr>
            <a:r>
              <a:rPr lang="en-GB" sz="600" dirty="0">
                <a:latin typeface="Consolas" panose="020B0609020204030204" pitchFamily="49" charset="0"/>
              </a:rPr>
              <a:t>                                           + A[OFFSET(j-1, </a:t>
            </a:r>
            <a:r>
              <a:rPr lang="en-GB" sz="600" dirty="0" err="1">
                <a:latin typeface="Consolas" panose="020B0609020204030204" pitchFamily="49" charset="0"/>
              </a:rPr>
              <a:t>i</a:t>
            </a:r>
            <a:r>
              <a:rPr lang="en-GB" sz="600" dirty="0">
                <a:latin typeface="Consolas" panose="020B0609020204030204" pitchFamily="49" charset="0"/>
              </a:rPr>
              <a:t>, m)] + A[OFFSET(j+1, </a:t>
            </a:r>
            <a:r>
              <a:rPr lang="en-GB" sz="600" dirty="0" err="1">
                <a:latin typeface="Consolas" panose="020B0609020204030204" pitchFamily="49" charset="0"/>
              </a:rPr>
              <a:t>i</a:t>
            </a:r>
            <a:r>
              <a:rPr lang="en-GB" sz="600" dirty="0">
                <a:latin typeface="Consolas" panose="020B0609020204030204" pitchFamily="49" charset="0"/>
              </a:rPr>
              <a:t>, m)]);</a:t>
            </a:r>
          </a:p>
          <a:p>
            <a:pPr marL="0" indent="0">
              <a:lnSpc>
                <a:spcPct val="100000"/>
              </a:lnSpc>
              <a:spcBef>
                <a:spcPts val="0"/>
              </a:spcBef>
              <a:spcAft>
                <a:spcPts val="0"/>
              </a:spcAft>
              <a:buNone/>
            </a:pPr>
            <a:r>
              <a:rPr lang="en-GB" sz="600" dirty="0">
                <a:latin typeface="Consolas" panose="020B0609020204030204" pitchFamily="49" charset="0"/>
              </a:rPr>
              <a:t>            error = max( error, fabs(Anew[OFFSET(j, i, m)] - A[OFFSET(j, i , m)]));</a:t>
            </a:r>
          </a:p>
          <a:p>
            <a:pPr marL="0" indent="0">
              <a:lnSpc>
                <a:spcPct val="100000"/>
              </a:lnSpc>
              <a:spcBef>
                <a:spcPts val="0"/>
              </a:spcBef>
              <a:spcAft>
                <a:spcPts val="0"/>
              </a:spcAft>
              <a:buNone/>
            </a:pPr>
            <a:r>
              <a:rPr lang="en-GB" sz="600" dirty="0">
                <a:latin typeface="Consolas" panose="020B0609020204030204" pitchFamily="49" charset="0"/>
              </a:rPr>
              <a:t>        }</a:t>
            </a:r>
          </a:p>
          <a:p>
            <a:pPr marL="0" indent="0">
              <a:lnSpc>
                <a:spcPct val="100000"/>
              </a:lnSpc>
              <a:spcBef>
                <a:spcPts val="0"/>
              </a:spcBef>
              <a:spcAft>
                <a:spcPts val="0"/>
              </a:spcAft>
              <a:buNone/>
            </a:pPr>
            <a:r>
              <a:rPr lang="en-GB" sz="600" dirty="0">
                <a:latin typeface="Consolas" panose="020B0609020204030204" pitchFamily="49" charset="0"/>
              </a:rPr>
              <a:t>    }</a:t>
            </a:r>
          </a:p>
          <a:p>
            <a:pPr marL="0" indent="0">
              <a:lnSpc>
                <a:spcPct val="100000"/>
              </a:lnSpc>
              <a:spcBef>
                <a:spcPts val="0"/>
              </a:spcBef>
              <a:spcAft>
                <a:spcPts val="0"/>
              </a:spcAft>
              <a:buNone/>
            </a:pPr>
            <a:r>
              <a:rPr lang="en-GB" sz="600" dirty="0">
                <a:latin typeface="Consolas" panose="020B0609020204030204" pitchFamily="49" charset="0"/>
              </a:rPr>
              <a:t>    return error;</a:t>
            </a:r>
          </a:p>
          <a:p>
            <a:pPr marL="0" indent="0">
              <a:lnSpc>
                <a:spcPct val="100000"/>
              </a:lnSpc>
              <a:spcBef>
                <a:spcPts val="0"/>
              </a:spcBef>
              <a:spcAft>
                <a:spcPts val="0"/>
              </a:spcAft>
              <a:buNone/>
            </a:pPr>
            <a:r>
              <a:rPr lang="en-GB" sz="600" dirty="0">
                <a:latin typeface="Consolas" panose="020B0609020204030204" pitchFamily="49" charset="0"/>
              </a:rPr>
              <a:t>}</a:t>
            </a:r>
          </a:p>
          <a:p>
            <a:pPr marL="0" indent="0">
              <a:lnSpc>
                <a:spcPct val="100000"/>
              </a:lnSpc>
              <a:spcBef>
                <a:spcPts val="0"/>
              </a:spcBef>
              <a:spcAft>
                <a:spcPts val="0"/>
              </a:spcAft>
              <a:buNone/>
            </a:pPr>
            <a:r>
              <a:rPr lang="en-GB" sz="600" dirty="0">
                <a:latin typeface="Consolas" panose="020B0609020204030204" pitchFamily="49" charset="0"/>
              </a:rPr>
              <a:t>        </a:t>
            </a:r>
          </a:p>
          <a:p>
            <a:pPr marL="0" indent="0">
              <a:lnSpc>
                <a:spcPct val="100000"/>
              </a:lnSpc>
              <a:spcBef>
                <a:spcPts val="0"/>
              </a:spcBef>
              <a:spcAft>
                <a:spcPts val="0"/>
              </a:spcAft>
              <a:buNone/>
            </a:pPr>
            <a:r>
              <a:rPr lang="en-GB" sz="600" dirty="0">
                <a:latin typeface="Consolas" panose="020B0609020204030204" pitchFamily="49" charset="0"/>
              </a:rPr>
              <a:t>void </a:t>
            </a:r>
            <a:r>
              <a:rPr lang="en-GB" sz="600" b="1" dirty="0">
                <a:highlight>
                  <a:srgbClr val="FFFF00"/>
                </a:highlight>
                <a:latin typeface="Consolas" panose="020B0609020204030204" pitchFamily="49" charset="0"/>
              </a:rPr>
              <a:t>swap</a:t>
            </a:r>
            <a:r>
              <a:rPr lang="en-GB" sz="600" dirty="0">
                <a:latin typeface="Consolas" panose="020B0609020204030204" pitchFamily="49" charset="0"/>
              </a:rPr>
              <a:t>(double *restrict A, double *restrict Anew, int m, int n)</a:t>
            </a:r>
          </a:p>
          <a:p>
            <a:pPr marL="0" indent="0">
              <a:lnSpc>
                <a:spcPct val="100000"/>
              </a:lnSpc>
              <a:spcBef>
                <a:spcPts val="0"/>
              </a:spcBef>
              <a:spcAft>
                <a:spcPts val="0"/>
              </a:spcAft>
              <a:buNone/>
            </a:pPr>
            <a:r>
              <a:rPr lang="en-GB" sz="600" dirty="0">
                <a:latin typeface="Consolas" panose="020B0609020204030204" pitchFamily="49" charset="0"/>
              </a:rPr>
              <a:t>{</a:t>
            </a:r>
          </a:p>
          <a:p>
            <a:pPr marL="0" indent="0">
              <a:lnSpc>
                <a:spcPct val="100000"/>
              </a:lnSpc>
              <a:spcBef>
                <a:spcPts val="0"/>
              </a:spcBef>
              <a:spcAft>
                <a:spcPts val="0"/>
              </a:spcAft>
              <a:buNone/>
            </a:pPr>
            <a:r>
              <a:rPr lang="en-GB" sz="600" dirty="0">
                <a:latin typeface="Consolas" panose="020B0609020204030204" pitchFamily="49" charset="0"/>
              </a:rPr>
              <a:t>    </a:t>
            </a:r>
            <a:r>
              <a:rPr lang="en-GB" sz="600" dirty="0">
                <a:highlight>
                  <a:srgbClr val="00FF00"/>
                </a:highlight>
                <a:latin typeface="Consolas" panose="020B0609020204030204" pitchFamily="49" charset="0"/>
              </a:rPr>
              <a:t>#pragma </a:t>
            </a:r>
            <a:r>
              <a:rPr lang="en-GB" sz="600" dirty="0" err="1">
                <a:highlight>
                  <a:srgbClr val="00FF00"/>
                </a:highlight>
                <a:latin typeface="Consolas" panose="020B0609020204030204" pitchFamily="49" charset="0"/>
              </a:rPr>
              <a:t>acc</a:t>
            </a:r>
            <a:r>
              <a:rPr lang="en-GB" sz="600" dirty="0">
                <a:highlight>
                  <a:srgbClr val="00FF00"/>
                </a:highlight>
                <a:latin typeface="Consolas" panose="020B0609020204030204" pitchFamily="49" charset="0"/>
              </a:rPr>
              <a:t> parallel loop</a:t>
            </a:r>
          </a:p>
          <a:p>
            <a:pPr marL="0" indent="0">
              <a:lnSpc>
                <a:spcPct val="100000"/>
              </a:lnSpc>
              <a:spcBef>
                <a:spcPts val="0"/>
              </a:spcBef>
              <a:spcAft>
                <a:spcPts val="0"/>
              </a:spcAft>
              <a:buNone/>
            </a:pPr>
            <a:r>
              <a:rPr lang="en-GB" sz="600" dirty="0">
                <a:latin typeface="Consolas" panose="020B0609020204030204" pitchFamily="49" charset="0"/>
              </a:rPr>
              <a:t>    for( int j = 1; j &lt; n-1; </a:t>
            </a:r>
            <a:r>
              <a:rPr lang="en-GB" sz="600" dirty="0" err="1">
                <a:latin typeface="Consolas" panose="020B0609020204030204" pitchFamily="49" charset="0"/>
              </a:rPr>
              <a:t>j++</a:t>
            </a:r>
            <a:r>
              <a:rPr lang="en-GB" sz="600" dirty="0">
                <a:latin typeface="Consolas" panose="020B0609020204030204" pitchFamily="49" charset="0"/>
              </a:rPr>
              <a:t>)</a:t>
            </a:r>
          </a:p>
          <a:p>
            <a:pPr marL="0" indent="0">
              <a:lnSpc>
                <a:spcPct val="100000"/>
              </a:lnSpc>
              <a:spcBef>
                <a:spcPts val="0"/>
              </a:spcBef>
              <a:spcAft>
                <a:spcPts val="0"/>
              </a:spcAft>
              <a:buNone/>
            </a:pPr>
            <a:r>
              <a:rPr lang="en-GB" sz="600" dirty="0">
                <a:latin typeface="Consolas" panose="020B0609020204030204" pitchFamily="49" charset="0"/>
              </a:rPr>
              <a:t>    {</a:t>
            </a:r>
          </a:p>
          <a:p>
            <a:pPr marL="0" indent="0">
              <a:lnSpc>
                <a:spcPct val="100000"/>
              </a:lnSpc>
              <a:spcBef>
                <a:spcPts val="0"/>
              </a:spcBef>
              <a:spcAft>
                <a:spcPts val="0"/>
              </a:spcAft>
              <a:buNone/>
            </a:pPr>
            <a:r>
              <a:rPr lang="en-GB" sz="600" dirty="0">
                <a:latin typeface="Consolas" panose="020B0609020204030204" pitchFamily="49" charset="0"/>
              </a:rPr>
              <a:t>        </a:t>
            </a:r>
            <a:r>
              <a:rPr lang="en-GB" sz="600" dirty="0">
                <a:highlight>
                  <a:srgbClr val="00FFFF"/>
                </a:highlight>
                <a:latin typeface="Consolas" panose="020B0609020204030204" pitchFamily="49" charset="0"/>
              </a:rPr>
              <a:t>#pragma </a:t>
            </a:r>
            <a:r>
              <a:rPr lang="en-GB" sz="600" dirty="0" err="1">
                <a:highlight>
                  <a:srgbClr val="00FFFF"/>
                </a:highlight>
                <a:latin typeface="Consolas" panose="020B0609020204030204" pitchFamily="49" charset="0"/>
              </a:rPr>
              <a:t>acc</a:t>
            </a:r>
            <a:r>
              <a:rPr lang="en-GB" sz="600" dirty="0">
                <a:highlight>
                  <a:srgbClr val="00FFFF"/>
                </a:highlight>
                <a:latin typeface="Consolas" panose="020B0609020204030204" pitchFamily="49" charset="0"/>
              </a:rPr>
              <a:t> loop</a:t>
            </a:r>
          </a:p>
          <a:p>
            <a:pPr marL="0" indent="0">
              <a:lnSpc>
                <a:spcPct val="100000"/>
              </a:lnSpc>
              <a:spcBef>
                <a:spcPts val="0"/>
              </a:spcBef>
              <a:spcAft>
                <a:spcPts val="0"/>
              </a:spcAft>
              <a:buNone/>
            </a:pPr>
            <a:r>
              <a:rPr lang="en-GB" sz="600" dirty="0">
                <a:latin typeface="Consolas" panose="020B0609020204030204" pitchFamily="49" charset="0"/>
              </a:rPr>
              <a:t>        for( int </a:t>
            </a:r>
            <a:r>
              <a:rPr lang="en-GB" sz="600" dirty="0" err="1">
                <a:latin typeface="Consolas" panose="020B0609020204030204" pitchFamily="49" charset="0"/>
              </a:rPr>
              <a:t>i</a:t>
            </a:r>
            <a:r>
              <a:rPr lang="en-GB" sz="600" dirty="0">
                <a:latin typeface="Consolas" panose="020B0609020204030204" pitchFamily="49" charset="0"/>
              </a:rPr>
              <a:t> = 1; </a:t>
            </a:r>
            <a:r>
              <a:rPr lang="en-GB" sz="600" dirty="0" err="1">
                <a:latin typeface="Consolas" panose="020B0609020204030204" pitchFamily="49" charset="0"/>
              </a:rPr>
              <a:t>i</a:t>
            </a:r>
            <a:r>
              <a:rPr lang="en-GB" sz="600" dirty="0">
                <a:latin typeface="Consolas" panose="020B0609020204030204" pitchFamily="49" charset="0"/>
              </a:rPr>
              <a:t> &lt; m-1; </a:t>
            </a:r>
            <a:r>
              <a:rPr lang="en-GB" sz="600" dirty="0" err="1">
                <a:latin typeface="Consolas" panose="020B0609020204030204" pitchFamily="49" charset="0"/>
              </a:rPr>
              <a:t>i</a:t>
            </a:r>
            <a:r>
              <a:rPr lang="en-GB" sz="600" dirty="0">
                <a:latin typeface="Consolas" panose="020B0609020204030204" pitchFamily="49" charset="0"/>
              </a:rPr>
              <a:t>++ )</a:t>
            </a:r>
          </a:p>
          <a:p>
            <a:pPr marL="0" indent="0">
              <a:lnSpc>
                <a:spcPct val="100000"/>
              </a:lnSpc>
              <a:spcBef>
                <a:spcPts val="0"/>
              </a:spcBef>
              <a:spcAft>
                <a:spcPts val="0"/>
              </a:spcAft>
              <a:buNone/>
            </a:pPr>
            <a:r>
              <a:rPr lang="en-GB" sz="600" dirty="0">
                <a:latin typeface="Consolas" panose="020B0609020204030204" pitchFamily="49" charset="0"/>
              </a:rPr>
              <a:t>        {</a:t>
            </a:r>
          </a:p>
          <a:p>
            <a:pPr marL="0" indent="0">
              <a:lnSpc>
                <a:spcPct val="100000"/>
              </a:lnSpc>
              <a:spcBef>
                <a:spcPts val="0"/>
              </a:spcBef>
              <a:spcAft>
                <a:spcPts val="0"/>
              </a:spcAft>
              <a:buNone/>
            </a:pPr>
            <a:r>
              <a:rPr lang="en-GB" sz="600" dirty="0">
                <a:latin typeface="Consolas" panose="020B0609020204030204" pitchFamily="49" charset="0"/>
              </a:rPr>
              <a:t>            A[OFFSET(j, </a:t>
            </a:r>
            <a:r>
              <a:rPr lang="en-GB" sz="600" dirty="0" err="1">
                <a:latin typeface="Consolas" panose="020B0609020204030204" pitchFamily="49" charset="0"/>
              </a:rPr>
              <a:t>i</a:t>
            </a:r>
            <a:r>
              <a:rPr lang="en-GB" sz="600" dirty="0">
                <a:latin typeface="Consolas" panose="020B0609020204030204" pitchFamily="49" charset="0"/>
              </a:rPr>
              <a:t>, m)] = Anew[OFFSET(j, </a:t>
            </a:r>
            <a:r>
              <a:rPr lang="en-GB" sz="600" dirty="0" err="1">
                <a:latin typeface="Consolas" panose="020B0609020204030204" pitchFamily="49" charset="0"/>
              </a:rPr>
              <a:t>i</a:t>
            </a:r>
            <a:r>
              <a:rPr lang="en-GB" sz="600" dirty="0">
                <a:latin typeface="Consolas" panose="020B0609020204030204" pitchFamily="49" charset="0"/>
              </a:rPr>
              <a:t>, m)];    </a:t>
            </a:r>
          </a:p>
          <a:p>
            <a:pPr marL="0" indent="0">
              <a:lnSpc>
                <a:spcPct val="100000"/>
              </a:lnSpc>
              <a:spcBef>
                <a:spcPts val="0"/>
              </a:spcBef>
              <a:spcAft>
                <a:spcPts val="0"/>
              </a:spcAft>
              <a:buNone/>
            </a:pPr>
            <a:r>
              <a:rPr lang="en-GB" sz="600" dirty="0">
                <a:latin typeface="Consolas" panose="020B0609020204030204" pitchFamily="49" charset="0"/>
              </a:rPr>
              <a:t>        }</a:t>
            </a:r>
          </a:p>
          <a:p>
            <a:pPr marL="0" indent="0">
              <a:lnSpc>
                <a:spcPct val="100000"/>
              </a:lnSpc>
              <a:spcBef>
                <a:spcPts val="0"/>
              </a:spcBef>
              <a:spcAft>
                <a:spcPts val="0"/>
              </a:spcAft>
              <a:buNone/>
            </a:pPr>
            <a:r>
              <a:rPr lang="en-GB" sz="600" dirty="0">
                <a:latin typeface="Consolas" panose="020B0609020204030204" pitchFamily="49" charset="0"/>
              </a:rPr>
              <a:t>    }</a:t>
            </a:r>
          </a:p>
          <a:p>
            <a:pPr marL="0" indent="0">
              <a:lnSpc>
                <a:spcPct val="100000"/>
              </a:lnSpc>
              <a:spcBef>
                <a:spcPts val="0"/>
              </a:spcBef>
              <a:spcAft>
                <a:spcPts val="0"/>
              </a:spcAft>
              <a:buNone/>
            </a:pPr>
            <a:r>
              <a:rPr lang="en-GB" sz="600" dirty="0">
                <a:latin typeface="Consolas" panose="020B0609020204030204" pitchFamily="49" charset="0"/>
              </a:rPr>
              <a:t>}</a:t>
            </a:r>
          </a:p>
          <a:p>
            <a:pPr marL="0" indent="0">
              <a:lnSpc>
                <a:spcPct val="100000"/>
              </a:lnSpc>
              <a:spcBef>
                <a:spcPts val="0"/>
              </a:spcBef>
              <a:spcAft>
                <a:spcPts val="0"/>
              </a:spcAft>
              <a:buNone/>
            </a:pPr>
            <a:endParaRPr lang="en-GB" sz="600" dirty="0">
              <a:latin typeface="Consolas" panose="020B0609020204030204" pitchFamily="49" charset="0"/>
            </a:endParaRPr>
          </a:p>
          <a:p>
            <a:pPr marL="0" indent="0">
              <a:lnSpc>
                <a:spcPct val="100000"/>
              </a:lnSpc>
              <a:spcBef>
                <a:spcPts val="0"/>
              </a:spcBef>
              <a:spcAft>
                <a:spcPts val="0"/>
              </a:spcAft>
              <a:buNone/>
            </a:pPr>
            <a:r>
              <a:rPr lang="en-GB" sz="600" dirty="0">
                <a:latin typeface="Consolas" panose="020B0609020204030204" pitchFamily="49" charset="0"/>
              </a:rPr>
              <a:t>void deallocate(double *restrict A, double *restrict Anew)</a:t>
            </a:r>
          </a:p>
          <a:p>
            <a:pPr marL="0" indent="0">
              <a:lnSpc>
                <a:spcPct val="100000"/>
              </a:lnSpc>
              <a:spcBef>
                <a:spcPts val="0"/>
              </a:spcBef>
              <a:spcAft>
                <a:spcPts val="0"/>
              </a:spcAft>
              <a:buNone/>
            </a:pPr>
            <a:r>
              <a:rPr lang="en-GB" sz="600" dirty="0">
                <a:latin typeface="Consolas" panose="020B0609020204030204" pitchFamily="49" charset="0"/>
              </a:rPr>
              <a:t>{</a:t>
            </a:r>
          </a:p>
          <a:p>
            <a:pPr marL="0" indent="0">
              <a:lnSpc>
                <a:spcPct val="100000"/>
              </a:lnSpc>
              <a:spcBef>
                <a:spcPts val="0"/>
              </a:spcBef>
              <a:spcAft>
                <a:spcPts val="0"/>
              </a:spcAft>
              <a:buNone/>
            </a:pPr>
            <a:r>
              <a:rPr lang="en-GB" sz="600" dirty="0">
                <a:latin typeface="Consolas" panose="020B0609020204030204" pitchFamily="49" charset="0"/>
              </a:rPr>
              <a:t>    free(A);</a:t>
            </a:r>
          </a:p>
          <a:p>
            <a:pPr marL="0" indent="0">
              <a:lnSpc>
                <a:spcPct val="100000"/>
              </a:lnSpc>
              <a:spcBef>
                <a:spcPts val="0"/>
              </a:spcBef>
              <a:spcAft>
                <a:spcPts val="0"/>
              </a:spcAft>
              <a:buNone/>
            </a:pPr>
            <a:r>
              <a:rPr lang="en-GB" sz="600" dirty="0">
                <a:latin typeface="Consolas" panose="020B0609020204030204" pitchFamily="49" charset="0"/>
              </a:rPr>
              <a:t>    free(Anew);</a:t>
            </a:r>
          </a:p>
          <a:p>
            <a:pPr marL="0" indent="0">
              <a:lnSpc>
                <a:spcPct val="100000"/>
              </a:lnSpc>
              <a:spcBef>
                <a:spcPts val="0"/>
              </a:spcBef>
              <a:spcAft>
                <a:spcPts val="0"/>
              </a:spcAft>
              <a:buNone/>
            </a:pPr>
            <a:r>
              <a:rPr lang="en-GB" sz="600" dirty="0">
                <a:latin typeface="Consolas" panose="020B0609020204030204" pitchFamily="49" charset="0"/>
              </a:rPr>
              <a:t>}</a:t>
            </a:r>
            <a:endParaRPr lang="en-GB" sz="400" dirty="0">
              <a:latin typeface="Consolas" panose="020B0609020204030204" pitchFamily="49" charset="0"/>
            </a:endParaRPr>
          </a:p>
        </p:txBody>
      </p:sp>
      <p:sp>
        <p:nvSpPr>
          <p:cNvPr id="7" name="Rectangle 6">
            <a:extLst>
              <a:ext uri="{FF2B5EF4-FFF2-40B4-BE49-F238E27FC236}">
                <a16:creationId xmlns:a16="http://schemas.microsoft.com/office/drawing/2014/main" id="{68725E92-40CE-4A18-B6B0-84977FE011BA}"/>
              </a:ext>
            </a:extLst>
          </p:cNvPr>
          <p:cNvSpPr/>
          <p:nvPr/>
        </p:nvSpPr>
        <p:spPr>
          <a:xfrm>
            <a:off x="360784" y="416767"/>
            <a:ext cx="3967375" cy="4976327"/>
          </a:xfrm>
          <a:prstGeom prst="rect">
            <a:avLst/>
          </a:prstGeom>
          <a:noFill/>
          <a:ln/>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GB" sz="1800" b="0" i="0" u="none" strike="noStrike" kern="1200" cap="none" spc="0" normalizeH="0" baseline="0" noProof="0">
              <a:ln>
                <a:noFill/>
              </a:ln>
              <a:solidFill>
                <a:srgbClr val="B3B3B3"/>
              </a:solidFill>
              <a:effectLst/>
              <a:uLnTx/>
              <a:uFillTx/>
              <a:latin typeface="Arial"/>
              <a:ea typeface="+mn-ea"/>
              <a:cs typeface="+mn-cs"/>
            </a:endParaRPr>
          </a:p>
        </p:txBody>
      </p:sp>
      <p:sp>
        <p:nvSpPr>
          <p:cNvPr id="15" name="TextBox 14">
            <a:extLst>
              <a:ext uri="{FF2B5EF4-FFF2-40B4-BE49-F238E27FC236}">
                <a16:creationId xmlns:a16="http://schemas.microsoft.com/office/drawing/2014/main" id="{A7E2BDDB-7D6D-4713-809D-86DCE763C83D}"/>
              </a:ext>
            </a:extLst>
          </p:cNvPr>
          <p:cNvSpPr txBox="1"/>
          <p:nvPr/>
        </p:nvSpPr>
        <p:spPr>
          <a:xfrm>
            <a:off x="1038659" y="5372251"/>
            <a:ext cx="1661839" cy="38318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marL="0" marR="0" lvl="0" indent="0" algn="ctr" defTabSz="457200" rtl="0" eaLnBrk="1" fontAlgn="base" latinLnBrk="0" hangingPunct="1">
              <a:lnSpc>
                <a:spcPct val="90000"/>
              </a:lnSpc>
              <a:spcBef>
                <a:spcPct val="0"/>
              </a:spcBef>
              <a:spcAft>
                <a:spcPct val="0"/>
              </a:spcAft>
              <a:buClrTx/>
              <a:buSzTx/>
              <a:buFontTx/>
              <a:buNone/>
              <a:tabLst/>
              <a:defRPr/>
            </a:pPr>
            <a:r>
              <a:rPr lang="en-GB" sz="700" kern="1200" dirty="0">
                <a:solidFill>
                  <a:srgbClr val="000000"/>
                </a:solidFill>
                <a:latin typeface="Arial"/>
              </a:rPr>
              <a:t>l</a:t>
            </a:r>
            <a:r>
              <a:rPr kumimoji="0" lang="en-GB" sz="700" b="0" i="0" u="none" strike="noStrike" kern="1200" cap="none" spc="0" normalizeH="0" baseline="0" noProof="0" dirty="0">
                <a:ln>
                  <a:noFill/>
                </a:ln>
                <a:solidFill>
                  <a:srgbClr val="000000"/>
                </a:solidFill>
                <a:effectLst/>
                <a:uLnTx/>
                <a:uFillTx/>
                <a:latin typeface="Arial"/>
                <a:ea typeface="+mn-ea"/>
                <a:cs typeface="+mn-cs"/>
              </a:rPr>
              <a:t>aplace2d.c </a:t>
            </a:r>
          </a:p>
          <a:p>
            <a:pPr marL="0" marR="0" lvl="0" indent="0" algn="ctr" defTabSz="457200" rtl="0" eaLnBrk="1" fontAlgn="base" latinLnBrk="0" hangingPunct="1">
              <a:lnSpc>
                <a:spcPct val="90000"/>
              </a:lnSpc>
              <a:spcBef>
                <a:spcPct val="0"/>
              </a:spcBef>
              <a:spcAft>
                <a:spcPct val="0"/>
              </a:spcAft>
              <a:buClrTx/>
              <a:buSzTx/>
              <a:buFontTx/>
              <a:buNone/>
              <a:tabLst/>
              <a:defRPr/>
            </a:pPr>
            <a:r>
              <a:rPr kumimoji="0" lang="en-GB" sz="700" b="0" i="0" u="none" strike="noStrike" kern="1200" cap="none" spc="0" normalizeH="0" baseline="0" noProof="0" dirty="0">
                <a:ln>
                  <a:noFill/>
                </a:ln>
                <a:solidFill>
                  <a:srgbClr val="000000"/>
                </a:solidFill>
                <a:effectLst/>
                <a:uLnTx/>
                <a:uFillTx/>
                <a:latin typeface="Arial"/>
                <a:ea typeface="+mn-ea"/>
                <a:cs typeface="+mn-cs"/>
              </a:rPr>
              <a:t>(Parallelised using </a:t>
            </a:r>
            <a:r>
              <a:rPr kumimoji="0" lang="en-GB" sz="700" b="0" i="0" u="none" strike="noStrike" kern="1200" cap="none" spc="0" normalizeH="0" baseline="0" noProof="0" dirty="0" err="1">
                <a:ln>
                  <a:noFill/>
                </a:ln>
                <a:solidFill>
                  <a:srgbClr val="000000"/>
                </a:solidFill>
                <a:effectLst/>
                <a:uLnTx/>
                <a:uFillTx/>
                <a:latin typeface="Arial"/>
                <a:ea typeface="+mn-ea"/>
                <a:cs typeface="+mn-cs"/>
              </a:rPr>
              <a:t>OpenACC</a:t>
            </a:r>
            <a:r>
              <a:rPr kumimoji="0" lang="en-GB" sz="700" b="0" i="0" u="none" strike="noStrike" kern="1200" cap="none" spc="0" normalizeH="0" baseline="0" noProof="0" dirty="0">
                <a:ln>
                  <a:noFill/>
                </a:ln>
                <a:solidFill>
                  <a:srgbClr val="000000"/>
                </a:solidFill>
                <a:effectLst/>
                <a:uLnTx/>
                <a:uFillTx/>
                <a:latin typeface="Arial"/>
                <a:ea typeface="+mn-ea"/>
                <a:cs typeface="+mn-cs"/>
              </a:rPr>
              <a:t> parallel directives (pragmas highlighted) </a:t>
            </a:r>
          </a:p>
        </p:txBody>
      </p:sp>
      <p:sp>
        <p:nvSpPr>
          <p:cNvPr id="19" name="TextBox 18">
            <a:extLst>
              <a:ext uri="{FF2B5EF4-FFF2-40B4-BE49-F238E27FC236}">
                <a16:creationId xmlns:a16="http://schemas.microsoft.com/office/drawing/2014/main" id="{7F50424E-5A83-45B5-931A-103F4FA7620B}"/>
              </a:ext>
            </a:extLst>
          </p:cNvPr>
          <p:cNvSpPr txBox="1"/>
          <p:nvPr/>
        </p:nvSpPr>
        <p:spPr>
          <a:xfrm>
            <a:off x="9011206" y="5315449"/>
            <a:ext cx="1539415" cy="466281"/>
          </a:xfrm>
          <a:prstGeom prst="rect">
            <a:avLst/>
          </a:prstGeom>
          <a:no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marL="0" marR="0" lvl="0" indent="0" algn="ctr" defTabSz="457200" rtl="0" eaLnBrk="1" fontAlgn="base" latinLnBrk="0" hangingPunct="1">
              <a:lnSpc>
                <a:spcPct val="90000"/>
              </a:lnSpc>
              <a:spcBef>
                <a:spcPct val="0"/>
              </a:spcBef>
              <a:spcAft>
                <a:spcPct val="0"/>
              </a:spcAft>
              <a:buClrTx/>
              <a:buSzTx/>
              <a:buFontTx/>
              <a:buNone/>
              <a:tabLst/>
              <a:defRPr/>
            </a:pPr>
            <a:r>
              <a:rPr kumimoji="0" lang="en-GB" sz="900" b="0" i="0" u="none" strike="noStrike" kern="1200" cap="none" spc="0" normalizeH="0" baseline="0" noProof="0" dirty="0">
                <a:ln>
                  <a:noFill/>
                </a:ln>
                <a:solidFill>
                  <a:srgbClr val="000000"/>
                </a:solidFill>
                <a:effectLst/>
                <a:uLnTx/>
                <a:uFillTx/>
                <a:latin typeface="Arial"/>
                <a:ea typeface="+mn-ea"/>
                <a:cs typeface="+mn-cs"/>
              </a:rPr>
              <a:t>Open </a:t>
            </a:r>
            <a:r>
              <a:rPr kumimoji="0" lang="en-GB" sz="900" b="0" i="0" u="none" strike="noStrike" kern="1200" cap="none" spc="0" normalizeH="0" baseline="0" noProof="0" dirty="0" err="1">
                <a:ln>
                  <a:noFill/>
                </a:ln>
                <a:solidFill>
                  <a:srgbClr val="000000"/>
                </a:solidFill>
                <a:effectLst/>
                <a:uLnTx/>
                <a:uFillTx/>
                <a:latin typeface="Arial"/>
                <a:ea typeface="+mn-ea"/>
                <a:cs typeface="+mn-cs"/>
              </a:rPr>
              <a:t>laplace-par.qdrep</a:t>
            </a:r>
            <a:r>
              <a:rPr kumimoji="0" lang="en-GB" sz="900" b="0" i="0" u="none" strike="noStrike" kern="1200" cap="none" spc="0" normalizeH="0" baseline="0" noProof="0" dirty="0">
                <a:ln>
                  <a:noFill/>
                </a:ln>
                <a:solidFill>
                  <a:srgbClr val="000000"/>
                </a:solidFill>
                <a:effectLst/>
                <a:uLnTx/>
                <a:uFillTx/>
                <a:latin typeface="Arial"/>
                <a:ea typeface="+mn-ea"/>
                <a:cs typeface="+mn-cs"/>
              </a:rPr>
              <a:t> with </a:t>
            </a:r>
            <a:r>
              <a:rPr kumimoji="0" lang="en-GB" sz="900" b="0" i="0" u="none" strike="noStrike" kern="1200" cap="none" spc="0" normalizeH="0" baseline="0" noProof="0" dirty="0" err="1">
                <a:ln>
                  <a:noFill/>
                </a:ln>
                <a:solidFill>
                  <a:srgbClr val="000000"/>
                </a:solidFill>
                <a:effectLst/>
                <a:uLnTx/>
                <a:uFillTx/>
                <a:latin typeface="Arial"/>
                <a:ea typeface="+mn-ea"/>
                <a:cs typeface="+mn-cs"/>
              </a:rPr>
              <a:t>Nsight</a:t>
            </a:r>
            <a:r>
              <a:rPr kumimoji="0" lang="en-GB" sz="900" b="0" i="0" u="none" strike="noStrike" kern="1200" cap="none" spc="0" normalizeH="0" baseline="0" noProof="0" dirty="0">
                <a:ln>
                  <a:noFill/>
                </a:ln>
                <a:solidFill>
                  <a:srgbClr val="000000"/>
                </a:solidFill>
                <a:effectLst/>
                <a:uLnTx/>
                <a:uFillTx/>
                <a:latin typeface="Arial"/>
                <a:ea typeface="+mn-ea"/>
                <a:cs typeface="+mn-cs"/>
              </a:rPr>
              <a:t> System GUI to view the timeline</a:t>
            </a:r>
          </a:p>
        </p:txBody>
      </p:sp>
      <p:sp>
        <p:nvSpPr>
          <p:cNvPr id="30" name="TextBox 29">
            <a:extLst>
              <a:ext uri="{FF2B5EF4-FFF2-40B4-BE49-F238E27FC236}">
                <a16:creationId xmlns:a16="http://schemas.microsoft.com/office/drawing/2014/main" id="{AB8BD382-8F1D-4DA6-9D26-10879D010B72}"/>
              </a:ext>
            </a:extLst>
          </p:cNvPr>
          <p:cNvSpPr txBox="1"/>
          <p:nvPr/>
        </p:nvSpPr>
        <p:spPr>
          <a:xfrm>
            <a:off x="4784755" y="5365878"/>
            <a:ext cx="2483652" cy="466281"/>
          </a:xfrm>
          <a:prstGeom prst="rect">
            <a:avLst/>
          </a:prstGeom>
          <a:noFill/>
          <a:ln w="254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marL="0" marR="0" lvl="0" indent="0" algn="ctr" defTabSz="457200" rtl="0" eaLnBrk="1" fontAlgn="base" latinLnBrk="0" hangingPunct="1">
              <a:lnSpc>
                <a:spcPct val="90000"/>
              </a:lnSpc>
              <a:spcBef>
                <a:spcPct val="0"/>
              </a:spcBef>
              <a:spcAft>
                <a:spcPct val="0"/>
              </a:spcAft>
              <a:buClrTx/>
              <a:buSzTx/>
              <a:buFontTx/>
              <a:buNone/>
              <a:tabLst/>
              <a:defRPr/>
            </a:pPr>
            <a:r>
              <a:rPr kumimoji="0" lang="en-GB" sz="900" b="0" i="0" u="none" strike="noStrike" kern="1200" cap="none" spc="0" normalizeH="0" baseline="0" noProof="0" dirty="0">
                <a:ln>
                  <a:noFill/>
                </a:ln>
                <a:solidFill>
                  <a:srgbClr val="000000"/>
                </a:solidFill>
                <a:effectLst/>
                <a:uLnTx/>
                <a:uFillTx/>
                <a:latin typeface="Arial"/>
                <a:ea typeface="+mn-ea"/>
                <a:cs typeface="+mn-cs"/>
              </a:rPr>
              <a:t>“calc” region (</a:t>
            </a:r>
            <a:r>
              <a:rPr kumimoji="0" lang="en-GB" sz="900" b="0" i="0" u="none" strike="noStrike" kern="1200" cap="none" spc="0" normalizeH="0" baseline="0" noProof="0" dirty="0" err="1">
                <a:ln>
                  <a:noFill/>
                </a:ln>
                <a:solidFill>
                  <a:srgbClr val="000000"/>
                </a:solidFill>
                <a:effectLst/>
                <a:uLnTx/>
                <a:uFillTx/>
                <a:latin typeface="Arial"/>
                <a:ea typeface="+mn-ea"/>
                <a:cs typeface="+mn-cs"/>
              </a:rPr>
              <a:t>calcNext</a:t>
            </a:r>
            <a:r>
              <a:rPr kumimoji="0" lang="en-GB" sz="900" b="0" i="0" u="none" strike="noStrike" kern="1200" cap="none" spc="0" normalizeH="0" baseline="0" noProof="0" dirty="0">
                <a:ln>
                  <a:noFill/>
                </a:ln>
                <a:solidFill>
                  <a:srgbClr val="000000"/>
                </a:solidFill>
                <a:effectLst/>
                <a:uLnTx/>
                <a:uFillTx/>
                <a:latin typeface="Arial"/>
                <a:ea typeface="+mn-ea"/>
                <a:cs typeface="+mn-cs"/>
              </a:rPr>
              <a:t> function) takes 29.2%</a:t>
            </a:r>
          </a:p>
          <a:p>
            <a:pPr marL="0" marR="0" lvl="0" indent="0" algn="ctr" defTabSz="457200" rtl="0" eaLnBrk="1" fontAlgn="base" latinLnBrk="0" hangingPunct="1">
              <a:lnSpc>
                <a:spcPct val="90000"/>
              </a:lnSpc>
              <a:spcBef>
                <a:spcPct val="0"/>
              </a:spcBef>
              <a:spcAft>
                <a:spcPct val="0"/>
              </a:spcAft>
              <a:buClrTx/>
              <a:buSzTx/>
              <a:buFontTx/>
              <a:buNone/>
              <a:tabLst/>
              <a:defRPr/>
            </a:pPr>
            <a:r>
              <a:rPr kumimoji="0" lang="en-GB" sz="900" b="0" i="0" u="none" strike="noStrike" kern="1200" cap="none" spc="0" normalizeH="0" baseline="0" noProof="0" dirty="0">
                <a:ln>
                  <a:noFill/>
                </a:ln>
                <a:solidFill>
                  <a:srgbClr val="000000"/>
                </a:solidFill>
                <a:effectLst/>
                <a:uLnTx/>
                <a:uFillTx/>
                <a:latin typeface="Arial"/>
                <a:ea typeface="+mn-ea"/>
                <a:cs typeface="+mn-cs"/>
              </a:rPr>
              <a:t>“swap” region (swap function) takes 18.3% of total execution time</a:t>
            </a:r>
          </a:p>
        </p:txBody>
      </p:sp>
      <p:pic>
        <p:nvPicPr>
          <p:cNvPr id="20" name="Picture 19" descr="A screenshot of a cell phone&#10;&#10;Description automatically generated">
            <a:extLst>
              <a:ext uri="{FF2B5EF4-FFF2-40B4-BE49-F238E27FC236}">
                <a16:creationId xmlns:a16="http://schemas.microsoft.com/office/drawing/2014/main" id="{FD29F96B-6B25-45BC-BC6D-DECA6EAE127C}"/>
              </a:ext>
            </a:extLst>
          </p:cNvPr>
          <p:cNvPicPr>
            <a:picLocks noChangeAspect="1"/>
          </p:cNvPicPr>
          <p:nvPr/>
        </p:nvPicPr>
        <p:blipFill rotWithShape="1">
          <a:blip r:embed="rId3"/>
          <a:srcRect t="21717" r="24160"/>
          <a:stretch/>
        </p:blipFill>
        <p:spPr>
          <a:xfrm>
            <a:off x="5058456" y="427904"/>
            <a:ext cx="4891691" cy="4831773"/>
          </a:xfrm>
          <a:prstGeom prst="rect">
            <a:avLst/>
          </a:prstGeom>
        </p:spPr>
      </p:pic>
      <p:sp>
        <p:nvSpPr>
          <p:cNvPr id="16" name="Oval 15">
            <a:extLst>
              <a:ext uri="{FF2B5EF4-FFF2-40B4-BE49-F238E27FC236}">
                <a16:creationId xmlns:a16="http://schemas.microsoft.com/office/drawing/2014/main" id="{46DFF594-4A09-45A8-8161-DBFB684F3802}"/>
              </a:ext>
            </a:extLst>
          </p:cNvPr>
          <p:cNvSpPr/>
          <p:nvPr/>
        </p:nvSpPr>
        <p:spPr>
          <a:xfrm>
            <a:off x="8288828" y="689848"/>
            <a:ext cx="783772" cy="239265"/>
          </a:xfrm>
          <a:prstGeom prst="ellipse">
            <a:avLst/>
          </a:prstGeom>
          <a:noFill/>
          <a:ln/>
        </p:spPr>
        <p:style>
          <a:lnRef idx="2">
            <a:schemeClr val="accent4"/>
          </a:lnRef>
          <a:fillRef idx="1">
            <a:schemeClr val="lt1"/>
          </a:fillRef>
          <a:effectRef idx="0">
            <a:schemeClr val="accent4"/>
          </a:effectRef>
          <a:fontRef idx="minor">
            <a:schemeClr val="dk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GB" sz="1800" b="0" i="0" u="none" strike="noStrike" kern="1200" cap="none" spc="0" normalizeH="0" baseline="0" noProof="0">
              <a:ln>
                <a:noFill/>
              </a:ln>
              <a:solidFill>
                <a:srgbClr val="B3B3B3"/>
              </a:solidFill>
              <a:effectLst/>
              <a:uLnTx/>
              <a:uFillTx/>
              <a:latin typeface="Arial"/>
              <a:ea typeface="+mn-ea"/>
              <a:cs typeface="+mn-cs"/>
            </a:endParaRPr>
          </a:p>
        </p:txBody>
      </p:sp>
      <p:cxnSp>
        <p:nvCxnSpPr>
          <p:cNvPr id="18" name="Connector: Curved 17">
            <a:extLst>
              <a:ext uri="{FF2B5EF4-FFF2-40B4-BE49-F238E27FC236}">
                <a16:creationId xmlns:a16="http://schemas.microsoft.com/office/drawing/2014/main" id="{93075E61-0A4E-4722-B179-7A02B3A9BDC3}"/>
              </a:ext>
            </a:extLst>
          </p:cNvPr>
          <p:cNvCxnSpPr>
            <a:cxnSpLocks/>
            <a:stCxn id="16" idx="6"/>
            <a:endCxn id="19" idx="0"/>
          </p:cNvCxnSpPr>
          <p:nvPr/>
        </p:nvCxnSpPr>
        <p:spPr>
          <a:xfrm>
            <a:off x="9072600" y="809481"/>
            <a:ext cx="708314" cy="4505968"/>
          </a:xfrm>
          <a:prstGeom prst="curvedConnector2">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B7A698E3-2875-4F5B-A980-C32502FA93BB}"/>
              </a:ext>
            </a:extLst>
          </p:cNvPr>
          <p:cNvSpPr txBox="1"/>
          <p:nvPr/>
        </p:nvSpPr>
        <p:spPr>
          <a:xfrm>
            <a:off x="8631275" y="4820135"/>
            <a:ext cx="882650" cy="341632"/>
          </a:xfrm>
          <a:prstGeom prst="rect">
            <a:avLst/>
          </a:prstGeom>
          <a:no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marL="0" marR="0" lvl="0" indent="0" algn="ctr" defTabSz="457200" rtl="0" eaLnBrk="1" fontAlgn="base" latinLnBrk="0" hangingPunct="1">
              <a:lnSpc>
                <a:spcPct val="90000"/>
              </a:lnSpc>
              <a:spcBef>
                <a:spcPct val="0"/>
              </a:spcBef>
              <a:spcAft>
                <a:spcPct val="0"/>
              </a:spcAft>
              <a:buClrTx/>
              <a:buSzTx/>
              <a:buFontTx/>
              <a:buNone/>
              <a:tabLst/>
              <a:defRPr/>
            </a:pPr>
            <a:r>
              <a:rPr kumimoji="0" lang="en-GB" sz="900" b="0" i="0" u="none" strike="noStrike" kern="1200" cap="none" spc="0" normalizeH="0" baseline="0" noProof="0" dirty="0">
                <a:ln>
                  <a:noFill/>
                </a:ln>
                <a:solidFill>
                  <a:srgbClr val="FFFFFF"/>
                </a:solidFill>
                <a:effectLst/>
                <a:uLnTx/>
                <a:uFillTx/>
                <a:latin typeface="Arial"/>
                <a:ea typeface="+mn-ea"/>
                <a:cs typeface="+mn-cs"/>
              </a:rPr>
              <a:t>NVTX range statistics</a:t>
            </a:r>
          </a:p>
        </p:txBody>
      </p:sp>
      <p:sp>
        <p:nvSpPr>
          <p:cNvPr id="24" name="Right Brace 23">
            <a:extLst>
              <a:ext uri="{FF2B5EF4-FFF2-40B4-BE49-F238E27FC236}">
                <a16:creationId xmlns:a16="http://schemas.microsoft.com/office/drawing/2014/main" id="{FBAF5061-9748-47F1-BD80-5821CCF194F8}"/>
              </a:ext>
            </a:extLst>
          </p:cNvPr>
          <p:cNvSpPr/>
          <p:nvPr/>
        </p:nvSpPr>
        <p:spPr>
          <a:xfrm>
            <a:off x="8399958" y="4760528"/>
            <a:ext cx="231317" cy="401239"/>
          </a:xfrm>
          <a:prstGeom prst="rightBrace">
            <a:avLst/>
          </a:prstGeom>
          <a:ln w="2540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rial"/>
              <a:ea typeface="+mn-ea"/>
              <a:cs typeface="+mn-cs"/>
            </a:endParaRPr>
          </a:p>
        </p:txBody>
      </p:sp>
      <p:sp>
        <p:nvSpPr>
          <p:cNvPr id="27" name="Rectangle 26">
            <a:extLst>
              <a:ext uri="{FF2B5EF4-FFF2-40B4-BE49-F238E27FC236}">
                <a16:creationId xmlns:a16="http://schemas.microsoft.com/office/drawing/2014/main" id="{239BFF18-EDDD-4DA0-BB1D-200E9800F06E}"/>
              </a:ext>
            </a:extLst>
          </p:cNvPr>
          <p:cNvSpPr/>
          <p:nvPr/>
        </p:nvSpPr>
        <p:spPr>
          <a:xfrm>
            <a:off x="5076592" y="4917942"/>
            <a:ext cx="349250" cy="131078"/>
          </a:xfrm>
          <a:prstGeom prst="rect">
            <a:avLst/>
          </a:prstGeom>
          <a:no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29" name="Connector: Curved 28">
            <a:extLst>
              <a:ext uri="{FF2B5EF4-FFF2-40B4-BE49-F238E27FC236}">
                <a16:creationId xmlns:a16="http://schemas.microsoft.com/office/drawing/2014/main" id="{076932B5-6115-4306-A808-97866E6938EE}"/>
              </a:ext>
            </a:extLst>
          </p:cNvPr>
          <p:cNvCxnSpPr>
            <a:cxnSpLocks/>
            <a:stCxn id="27" idx="3"/>
          </p:cNvCxnSpPr>
          <p:nvPr/>
        </p:nvCxnSpPr>
        <p:spPr>
          <a:xfrm>
            <a:off x="5425842" y="4983481"/>
            <a:ext cx="121118" cy="388770"/>
          </a:xfrm>
          <a:prstGeom prst="curvedConnector2">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3" name="Right Brace 32">
            <a:extLst>
              <a:ext uri="{FF2B5EF4-FFF2-40B4-BE49-F238E27FC236}">
                <a16:creationId xmlns:a16="http://schemas.microsoft.com/office/drawing/2014/main" id="{74D261C8-A963-4639-A1CE-EF0E0528F470}"/>
              </a:ext>
            </a:extLst>
          </p:cNvPr>
          <p:cNvSpPr/>
          <p:nvPr/>
        </p:nvSpPr>
        <p:spPr>
          <a:xfrm>
            <a:off x="8854761" y="1191055"/>
            <a:ext cx="227061" cy="971119"/>
          </a:xfrm>
          <a:prstGeom prst="rightBrace">
            <a:avLst/>
          </a:prstGeom>
          <a:ln w="2540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rial"/>
              <a:ea typeface="+mn-ea"/>
              <a:cs typeface="+mn-cs"/>
            </a:endParaRPr>
          </a:p>
        </p:txBody>
      </p:sp>
      <p:sp>
        <p:nvSpPr>
          <p:cNvPr id="34" name="TextBox 33">
            <a:extLst>
              <a:ext uri="{FF2B5EF4-FFF2-40B4-BE49-F238E27FC236}">
                <a16:creationId xmlns:a16="http://schemas.microsoft.com/office/drawing/2014/main" id="{C926CA0B-0CB8-4819-B92D-59D2C98FA47A}"/>
              </a:ext>
            </a:extLst>
          </p:cNvPr>
          <p:cNvSpPr txBox="1"/>
          <p:nvPr/>
        </p:nvSpPr>
        <p:spPr>
          <a:xfrm>
            <a:off x="9100460" y="1505799"/>
            <a:ext cx="849687" cy="341632"/>
          </a:xfrm>
          <a:prstGeom prst="rect">
            <a:avLst/>
          </a:prstGeom>
          <a:no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marL="0" marR="0" lvl="0" indent="0" algn="ctr" defTabSz="457200" rtl="0" eaLnBrk="1" fontAlgn="base" latinLnBrk="0" hangingPunct="1">
              <a:lnSpc>
                <a:spcPct val="90000"/>
              </a:lnSpc>
              <a:spcBef>
                <a:spcPct val="0"/>
              </a:spcBef>
              <a:spcAft>
                <a:spcPct val="0"/>
              </a:spcAft>
              <a:buClrTx/>
              <a:buSzTx/>
              <a:buFontTx/>
              <a:buNone/>
              <a:tabLst/>
              <a:defRPr/>
            </a:pPr>
            <a:r>
              <a:rPr kumimoji="0" lang="en-GB" sz="900" b="0" i="0" u="none" strike="noStrike" kern="1200" cap="none" spc="0" normalizeH="0" baseline="0" noProof="0" dirty="0">
                <a:ln>
                  <a:noFill/>
                </a:ln>
                <a:solidFill>
                  <a:srgbClr val="FFFFFF"/>
                </a:solidFill>
                <a:effectLst/>
                <a:uLnTx/>
                <a:uFillTx/>
                <a:latin typeface="Arial"/>
                <a:ea typeface="+mn-ea"/>
                <a:cs typeface="+mn-cs"/>
              </a:rPr>
              <a:t>CUDA API statistics</a:t>
            </a:r>
          </a:p>
        </p:txBody>
      </p:sp>
      <p:sp>
        <p:nvSpPr>
          <p:cNvPr id="41" name="Right Brace 40">
            <a:extLst>
              <a:ext uri="{FF2B5EF4-FFF2-40B4-BE49-F238E27FC236}">
                <a16:creationId xmlns:a16="http://schemas.microsoft.com/office/drawing/2014/main" id="{0F10043E-C2EE-4A7B-9CCE-5BD1BE27DDA5}"/>
              </a:ext>
            </a:extLst>
          </p:cNvPr>
          <p:cNvSpPr/>
          <p:nvPr/>
        </p:nvSpPr>
        <p:spPr>
          <a:xfrm>
            <a:off x="8854760" y="2619459"/>
            <a:ext cx="227061" cy="466641"/>
          </a:xfrm>
          <a:prstGeom prst="rightBrace">
            <a:avLst/>
          </a:prstGeom>
          <a:ln w="2540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rial"/>
              <a:ea typeface="+mn-ea"/>
              <a:cs typeface="+mn-cs"/>
            </a:endParaRPr>
          </a:p>
        </p:txBody>
      </p:sp>
      <p:sp>
        <p:nvSpPr>
          <p:cNvPr id="42" name="TextBox 41">
            <a:extLst>
              <a:ext uri="{FF2B5EF4-FFF2-40B4-BE49-F238E27FC236}">
                <a16:creationId xmlns:a16="http://schemas.microsoft.com/office/drawing/2014/main" id="{790876E3-97DC-4D21-BD5F-0472634277BF}"/>
              </a:ext>
            </a:extLst>
          </p:cNvPr>
          <p:cNvSpPr txBox="1"/>
          <p:nvPr/>
        </p:nvSpPr>
        <p:spPr>
          <a:xfrm>
            <a:off x="9089081" y="2672974"/>
            <a:ext cx="879704" cy="341632"/>
          </a:xfrm>
          <a:prstGeom prst="rect">
            <a:avLst/>
          </a:prstGeom>
          <a:no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marL="0" marR="0" lvl="0" indent="0" algn="ctr" defTabSz="457200" rtl="0" eaLnBrk="1" fontAlgn="base" latinLnBrk="0" hangingPunct="1">
              <a:lnSpc>
                <a:spcPct val="90000"/>
              </a:lnSpc>
              <a:spcBef>
                <a:spcPct val="0"/>
              </a:spcBef>
              <a:spcAft>
                <a:spcPct val="0"/>
              </a:spcAft>
              <a:buClrTx/>
              <a:buSzTx/>
              <a:buFontTx/>
              <a:buNone/>
              <a:tabLst/>
              <a:defRPr/>
            </a:pPr>
            <a:r>
              <a:rPr kumimoji="0" lang="en-GB" sz="900" b="0" i="0" u="none" strike="noStrike" kern="1200" cap="none" spc="0" normalizeH="0" baseline="0" noProof="0" dirty="0">
                <a:ln>
                  <a:noFill/>
                </a:ln>
                <a:solidFill>
                  <a:srgbClr val="FFFFFF"/>
                </a:solidFill>
                <a:effectLst/>
                <a:uLnTx/>
                <a:uFillTx/>
                <a:latin typeface="Arial"/>
                <a:ea typeface="+mn-ea"/>
                <a:cs typeface="+mn-cs"/>
              </a:rPr>
              <a:t>CUDA Kernel statistics</a:t>
            </a:r>
          </a:p>
        </p:txBody>
      </p:sp>
      <p:sp>
        <p:nvSpPr>
          <p:cNvPr id="44" name="Right Brace 43">
            <a:extLst>
              <a:ext uri="{FF2B5EF4-FFF2-40B4-BE49-F238E27FC236}">
                <a16:creationId xmlns:a16="http://schemas.microsoft.com/office/drawing/2014/main" id="{A9E8F169-890E-48F6-A013-12AF95E5EA1A}"/>
              </a:ext>
            </a:extLst>
          </p:cNvPr>
          <p:cNvSpPr/>
          <p:nvPr/>
        </p:nvSpPr>
        <p:spPr>
          <a:xfrm>
            <a:off x="9067498" y="3307086"/>
            <a:ext cx="882650" cy="403840"/>
          </a:xfrm>
          <a:prstGeom prst="rightBrace">
            <a:avLst>
              <a:gd name="adj1" fmla="val 0"/>
              <a:gd name="adj2" fmla="val 42924"/>
            </a:avLst>
          </a:prstGeom>
          <a:ln w="2540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rial"/>
              <a:ea typeface="+mn-ea"/>
              <a:cs typeface="+mn-cs"/>
            </a:endParaRPr>
          </a:p>
        </p:txBody>
      </p:sp>
      <p:sp>
        <p:nvSpPr>
          <p:cNvPr id="45" name="TextBox 44">
            <a:extLst>
              <a:ext uri="{FF2B5EF4-FFF2-40B4-BE49-F238E27FC236}">
                <a16:creationId xmlns:a16="http://schemas.microsoft.com/office/drawing/2014/main" id="{CE8E0FE2-15F2-4E0E-AD08-61C646A061E8}"/>
              </a:ext>
            </a:extLst>
          </p:cNvPr>
          <p:cNvSpPr txBox="1"/>
          <p:nvPr/>
        </p:nvSpPr>
        <p:spPr>
          <a:xfrm>
            <a:off x="9980513" y="3278631"/>
            <a:ext cx="699931" cy="590931"/>
          </a:xfrm>
          <a:prstGeom prst="rect">
            <a:avLst/>
          </a:prstGeom>
          <a:no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marL="0" marR="0" lvl="0" indent="0" algn="ctr" defTabSz="457200" rtl="0" eaLnBrk="1" fontAlgn="base" latinLnBrk="0" hangingPunct="1">
              <a:lnSpc>
                <a:spcPct val="90000"/>
              </a:lnSpc>
              <a:spcBef>
                <a:spcPct val="0"/>
              </a:spcBef>
              <a:spcAft>
                <a:spcPct val="0"/>
              </a:spcAft>
              <a:buClrTx/>
              <a:buSzTx/>
              <a:buFontTx/>
              <a:buNone/>
              <a:tabLst/>
              <a:defRPr/>
            </a:pPr>
            <a:r>
              <a:rPr kumimoji="0" lang="en-GB" sz="900" b="0" i="0" u="none" strike="noStrike" kern="1200" cap="none" spc="0" normalizeH="0" baseline="0" noProof="0" dirty="0">
                <a:ln>
                  <a:noFill/>
                </a:ln>
                <a:solidFill>
                  <a:schemeClr val="bg1"/>
                </a:solidFill>
                <a:effectLst/>
                <a:uLnTx/>
                <a:uFillTx/>
                <a:latin typeface="Arial"/>
                <a:ea typeface="+mn-ea"/>
                <a:cs typeface="+mn-cs"/>
              </a:rPr>
              <a:t>CUDA Memory Operation statistics</a:t>
            </a:r>
          </a:p>
        </p:txBody>
      </p:sp>
    </p:spTree>
    <p:extLst>
      <p:ext uri="{BB962C8B-B14F-4D97-AF65-F5344CB8AC3E}">
        <p14:creationId xmlns:p14="http://schemas.microsoft.com/office/powerpoint/2010/main" val="2484393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D7AFAAA-FE5C-4F9B-B1CE-2956D1730CE9}"/>
              </a:ext>
            </a:extLst>
          </p:cNvPr>
          <p:cNvSpPr>
            <a:spLocks noGrp="1"/>
          </p:cNvSpPr>
          <p:nvPr>
            <p:ph type="title"/>
          </p:nvPr>
        </p:nvSpPr>
        <p:spPr/>
        <p:txBody>
          <a:bodyPr/>
          <a:lstStyle/>
          <a:p>
            <a:r>
              <a:rPr lang="en-GB" dirty="0"/>
              <a:t>Parallel vs sequential Speedup</a:t>
            </a:r>
          </a:p>
        </p:txBody>
      </p:sp>
      <p:sp>
        <p:nvSpPr>
          <p:cNvPr id="6" name="Content Placeholder 5">
            <a:extLst>
              <a:ext uri="{FF2B5EF4-FFF2-40B4-BE49-F238E27FC236}">
                <a16:creationId xmlns:a16="http://schemas.microsoft.com/office/drawing/2014/main" id="{62EA4F4B-E489-4535-98F7-1F077819C1E5}"/>
              </a:ext>
            </a:extLst>
          </p:cNvPr>
          <p:cNvSpPr>
            <a:spLocks noGrp="1"/>
          </p:cNvSpPr>
          <p:nvPr>
            <p:ph idx="1"/>
          </p:nvPr>
        </p:nvSpPr>
        <p:spPr>
          <a:xfrm>
            <a:off x="512065" y="2103035"/>
            <a:ext cx="3817238" cy="3693758"/>
          </a:xfrm>
        </p:spPr>
        <p:txBody>
          <a:bodyPr/>
          <a:lstStyle/>
          <a:p>
            <a:r>
              <a:rPr lang="en-US" sz="1800" dirty="0"/>
              <a:t>Have a close look at the captured NVTX events for both serial and parallel implementations.</a:t>
            </a:r>
          </a:p>
          <a:p>
            <a:r>
              <a:rPr lang="en-US" sz="1800" dirty="0"/>
              <a:t>Time spent in “while” loop has significantly decreased. </a:t>
            </a:r>
          </a:p>
          <a:p>
            <a:r>
              <a:rPr lang="en-US" sz="1800" dirty="0"/>
              <a:t>Achieved speedup: ~47</a:t>
            </a:r>
          </a:p>
        </p:txBody>
      </p:sp>
      <p:sp>
        <p:nvSpPr>
          <p:cNvPr id="7" name="Text Placeholder 6">
            <a:extLst>
              <a:ext uri="{FF2B5EF4-FFF2-40B4-BE49-F238E27FC236}">
                <a16:creationId xmlns:a16="http://schemas.microsoft.com/office/drawing/2014/main" id="{36EDCC8C-A094-457D-AF7C-1470C5EED4A8}"/>
              </a:ext>
            </a:extLst>
          </p:cNvPr>
          <p:cNvSpPr>
            <a:spLocks noGrp="1"/>
          </p:cNvSpPr>
          <p:nvPr>
            <p:ph type="body" sz="quarter" idx="10"/>
          </p:nvPr>
        </p:nvSpPr>
        <p:spPr/>
        <p:txBody>
          <a:bodyPr/>
          <a:lstStyle/>
          <a:p>
            <a:r>
              <a:rPr lang="en-GB" dirty="0"/>
              <a:t>Viewing captured NVTX events</a:t>
            </a:r>
          </a:p>
          <a:p>
            <a:endParaRPr lang="en-GB" dirty="0"/>
          </a:p>
        </p:txBody>
      </p:sp>
      <p:pic>
        <p:nvPicPr>
          <p:cNvPr id="15" name="Picture 14" descr="A screenshot of a cell phone&#10;&#10;Description automatically generated">
            <a:extLst>
              <a:ext uri="{FF2B5EF4-FFF2-40B4-BE49-F238E27FC236}">
                <a16:creationId xmlns:a16="http://schemas.microsoft.com/office/drawing/2014/main" id="{EEA5B116-90B6-4C2C-BC6F-5D2554234D53}"/>
              </a:ext>
            </a:extLst>
          </p:cNvPr>
          <p:cNvPicPr>
            <a:picLocks noChangeAspect="1"/>
          </p:cNvPicPr>
          <p:nvPr/>
        </p:nvPicPr>
        <p:blipFill rotWithShape="1">
          <a:blip r:embed="rId3"/>
          <a:srcRect b="81940"/>
          <a:stretch/>
        </p:blipFill>
        <p:spPr>
          <a:xfrm>
            <a:off x="4364136" y="2131026"/>
            <a:ext cx="6450016" cy="1114697"/>
          </a:xfrm>
          <a:prstGeom prst="rect">
            <a:avLst/>
          </a:prstGeom>
        </p:spPr>
      </p:pic>
      <p:pic>
        <p:nvPicPr>
          <p:cNvPr id="3" name="Picture 2" descr="A screenshot of a computer screen&#10;&#10;Description automatically generated">
            <a:extLst>
              <a:ext uri="{FF2B5EF4-FFF2-40B4-BE49-F238E27FC236}">
                <a16:creationId xmlns:a16="http://schemas.microsoft.com/office/drawing/2014/main" id="{BEE5CF8A-2296-48AE-A4F4-10CBF9594FBA}"/>
              </a:ext>
            </a:extLst>
          </p:cNvPr>
          <p:cNvPicPr>
            <a:picLocks noChangeAspect="1"/>
          </p:cNvPicPr>
          <p:nvPr/>
        </p:nvPicPr>
        <p:blipFill rotWithShape="1">
          <a:blip r:embed="rId4"/>
          <a:srcRect l="1" r="932" b="58854"/>
          <a:stretch/>
        </p:blipFill>
        <p:spPr>
          <a:xfrm>
            <a:off x="3607877" y="3301369"/>
            <a:ext cx="7206275" cy="1029541"/>
          </a:xfrm>
          <a:prstGeom prst="rect">
            <a:avLst/>
          </a:prstGeom>
        </p:spPr>
      </p:pic>
      <p:cxnSp>
        <p:nvCxnSpPr>
          <p:cNvPr id="8" name="Straight Arrow Connector 7">
            <a:extLst>
              <a:ext uri="{FF2B5EF4-FFF2-40B4-BE49-F238E27FC236}">
                <a16:creationId xmlns:a16="http://schemas.microsoft.com/office/drawing/2014/main" id="{1609757C-2863-482B-96B7-717F20D3A4F7}"/>
              </a:ext>
            </a:extLst>
          </p:cNvPr>
          <p:cNvCxnSpPr>
            <a:cxnSpLocks/>
          </p:cNvCxnSpPr>
          <p:nvPr/>
        </p:nvCxnSpPr>
        <p:spPr>
          <a:xfrm flipH="1">
            <a:off x="4364136" y="4267199"/>
            <a:ext cx="444137" cy="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9358F8C-D316-4561-A170-079C4A2AE24C}"/>
              </a:ext>
            </a:extLst>
          </p:cNvPr>
          <p:cNvCxnSpPr>
            <a:cxnSpLocks/>
          </p:cNvCxnSpPr>
          <p:nvPr/>
        </p:nvCxnSpPr>
        <p:spPr>
          <a:xfrm flipH="1">
            <a:off x="5103223" y="3182241"/>
            <a:ext cx="444137" cy="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88D5D1C1-413B-42BB-B81A-A4FE8374CABF}"/>
              </a:ext>
            </a:extLst>
          </p:cNvPr>
          <p:cNvSpPr txBox="1"/>
          <p:nvPr/>
        </p:nvSpPr>
        <p:spPr>
          <a:xfrm>
            <a:off x="7684596" y="2667733"/>
            <a:ext cx="694421" cy="258532"/>
          </a:xfrm>
          <a:prstGeom prst="rect">
            <a:avLst/>
          </a:pr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GB" sz="1200" dirty="0">
                <a:solidFill>
                  <a:schemeClr val="tx1"/>
                </a:solidFill>
              </a:rPr>
              <a:t>Parallel</a:t>
            </a:r>
          </a:p>
        </p:txBody>
      </p:sp>
      <p:sp>
        <p:nvSpPr>
          <p:cNvPr id="13" name="TextBox 12">
            <a:extLst>
              <a:ext uri="{FF2B5EF4-FFF2-40B4-BE49-F238E27FC236}">
                <a16:creationId xmlns:a16="http://schemas.microsoft.com/office/drawing/2014/main" id="{FCF45868-0DEC-43F5-89AE-733B3A15E3E9}"/>
              </a:ext>
            </a:extLst>
          </p:cNvPr>
          <p:cNvSpPr txBox="1"/>
          <p:nvPr/>
        </p:nvSpPr>
        <p:spPr>
          <a:xfrm>
            <a:off x="7577996" y="3726700"/>
            <a:ext cx="907620" cy="258532"/>
          </a:xfrm>
          <a:prstGeom prst="rect">
            <a:avLst/>
          </a:pr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GB" sz="1200" dirty="0">
                <a:solidFill>
                  <a:schemeClr val="tx1"/>
                </a:solidFill>
              </a:rPr>
              <a:t>Sequential</a:t>
            </a:r>
          </a:p>
        </p:txBody>
      </p:sp>
      <p:pic>
        <p:nvPicPr>
          <p:cNvPr id="21" name="Picture 20" descr="A screenshot of a social media post&#10;&#10;Description automatically generated">
            <a:extLst>
              <a:ext uri="{FF2B5EF4-FFF2-40B4-BE49-F238E27FC236}">
                <a16:creationId xmlns:a16="http://schemas.microsoft.com/office/drawing/2014/main" id="{AB8CA84F-58FA-4272-B8DC-3B9D5D860FD3}"/>
              </a:ext>
            </a:extLst>
          </p:cNvPr>
          <p:cNvPicPr>
            <a:picLocks noChangeAspect="1"/>
          </p:cNvPicPr>
          <p:nvPr/>
        </p:nvPicPr>
        <p:blipFill rotWithShape="1">
          <a:blip r:embed="rId5"/>
          <a:srcRect t="88212" r="19524"/>
          <a:stretch/>
        </p:blipFill>
        <p:spPr>
          <a:xfrm>
            <a:off x="1983661" y="4386556"/>
            <a:ext cx="8830491" cy="618631"/>
          </a:xfrm>
          <a:prstGeom prst="rect">
            <a:avLst/>
          </a:prstGeom>
        </p:spPr>
      </p:pic>
      <p:pic>
        <p:nvPicPr>
          <p:cNvPr id="22" name="Picture 21" descr="A picture containing screenshot&#10;&#10;Description automatically generated">
            <a:extLst>
              <a:ext uri="{FF2B5EF4-FFF2-40B4-BE49-F238E27FC236}">
                <a16:creationId xmlns:a16="http://schemas.microsoft.com/office/drawing/2014/main" id="{20006CEF-ADA5-4BE9-A22D-A13940706A0A}"/>
              </a:ext>
            </a:extLst>
          </p:cNvPr>
          <p:cNvPicPr>
            <a:picLocks noChangeAspect="1"/>
          </p:cNvPicPr>
          <p:nvPr/>
        </p:nvPicPr>
        <p:blipFill rotWithShape="1">
          <a:blip r:embed="rId6"/>
          <a:srcRect t="84012" r="20159"/>
          <a:stretch/>
        </p:blipFill>
        <p:spPr>
          <a:xfrm>
            <a:off x="2053329" y="5133251"/>
            <a:ext cx="8760823" cy="525463"/>
          </a:xfrm>
          <a:prstGeom prst="rect">
            <a:avLst/>
          </a:prstGeom>
        </p:spPr>
      </p:pic>
      <p:sp>
        <p:nvSpPr>
          <p:cNvPr id="23" name="TextBox 22">
            <a:extLst>
              <a:ext uri="{FF2B5EF4-FFF2-40B4-BE49-F238E27FC236}">
                <a16:creationId xmlns:a16="http://schemas.microsoft.com/office/drawing/2014/main" id="{6F191767-C1D3-4E35-B045-71A113858F27}"/>
              </a:ext>
            </a:extLst>
          </p:cNvPr>
          <p:cNvSpPr txBox="1"/>
          <p:nvPr/>
        </p:nvSpPr>
        <p:spPr>
          <a:xfrm>
            <a:off x="8222951" y="4597447"/>
            <a:ext cx="694421" cy="258532"/>
          </a:xfrm>
          <a:prstGeom prst="rect">
            <a:avLst/>
          </a:pr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GB" sz="1200" dirty="0">
                <a:solidFill>
                  <a:schemeClr val="bg1"/>
                </a:solidFill>
              </a:rPr>
              <a:t>Parallel</a:t>
            </a:r>
          </a:p>
        </p:txBody>
      </p:sp>
      <p:sp>
        <p:nvSpPr>
          <p:cNvPr id="24" name="TextBox 23">
            <a:extLst>
              <a:ext uri="{FF2B5EF4-FFF2-40B4-BE49-F238E27FC236}">
                <a16:creationId xmlns:a16="http://schemas.microsoft.com/office/drawing/2014/main" id="{FFD6E556-E53A-468B-9489-F04FB1A50538}"/>
              </a:ext>
            </a:extLst>
          </p:cNvPr>
          <p:cNvSpPr txBox="1"/>
          <p:nvPr/>
        </p:nvSpPr>
        <p:spPr>
          <a:xfrm>
            <a:off x="8116351" y="5280142"/>
            <a:ext cx="907620" cy="258532"/>
          </a:xfrm>
          <a:prstGeom prst="rect">
            <a:avLst/>
          </a:pr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GB" sz="1200" dirty="0">
                <a:solidFill>
                  <a:schemeClr val="bg1"/>
                </a:solidFill>
              </a:rPr>
              <a:t>Sequential</a:t>
            </a:r>
          </a:p>
        </p:txBody>
      </p:sp>
      <p:sp>
        <p:nvSpPr>
          <p:cNvPr id="12" name="Rectangle 11">
            <a:extLst>
              <a:ext uri="{FF2B5EF4-FFF2-40B4-BE49-F238E27FC236}">
                <a16:creationId xmlns:a16="http://schemas.microsoft.com/office/drawing/2014/main" id="{097E2C8D-D9A0-4F51-BDE9-81A4046CEC2A}"/>
              </a:ext>
            </a:extLst>
          </p:cNvPr>
          <p:cNvSpPr/>
          <p:nvPr/>
        </p:nvSpPr>
        <p:spPr>
          <a:xfrm>
            <a:off x="2671494" y="5434183"/>
            <a:ext cx="766355" cy="104491"/>
          </a:xfrm>
          <a:prstGeom prst="rect">
            <a:avLst/>
          </a:prstGeom>
          <a:no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GB"/>
          </a:p>
        </p:txBody>
      </p:sp>
      <p:sp>
        <p:nvSpPr>
          <p:cNvPr id="25" name="Rectangle 24">
            <a:extLst>
              <a:ext uri="{FF2B5EF4-FFF2-40B4-BE49-F238E27FC236}">
                <a16:creationId xmlns:a16="http://schemas.microsoft.com/office/drawing/2014/main" id="{BB77111A-F661-4AC2-8D36-04E4AE180A82}"/>
              </a:ext>
            </a:extLst>
          </p:cNvPr>
          <p:cNvSpPr/>
          <p:nvPr/>
        </p:nvSpPr>
        <p:spPr>
          <a:xfrm>
            <a:off x="2586446" y="4728079"/>
            <a:ext cx="740228" cy="130627"/>
          </a:xfrm>
          <a:prstGeom prst="rect">
            <a:avLst/>
          </a:prstGeom>
          <a:no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GB"/>
          </a:p>
        </p:txBody>
      </p:sp>
    </p:spTree>
    <p:extLst>
      <p:ext uri="{BB962C8B-B14F-4D97-AF65-F5344CB8AC3E}">
        <p14:creationId xmlns:p14="http://schemas.microsoft.com/office/powerpoint/2010/main" val="4042012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D7AFAAA-FE5C-4F9B-B1CE-2956D1730CE9}"/>
              </a:ext>
            </a:extLst>
          </p:cNvPr>
          <p:cNvSpPr>
            <a:spLocks noGrp="1"/>
          </p:cNvSpPr>
          <p:nvPr>
            <p:ph type="title"/>
          </p:nvPr>
        </p:nvSpPr>
        <p:spPr/>
        <p:txBody>
          <a:bodyPr/>
          <a:lstStyle/>
          <a:p>
            <a:r>
              <a:rPr lang="en-GB" dirty="0"/>
              <a:t>Profiling Parallel code</a:t>
            </a:r>
          </a:p>
        </p:txBody>
      </p:sp>
      <p:sp>
        <p:nvSpPr>
          <p:cNvPr id="6" name="Content Placeholder 5">
            <a:extLst>
              <a:ext uri="{FF2B5EF4-FFF2-40B4-BE49-F238E27FC236}">
                <a16:creationId xmlns:a16="http://schemas.microsoft.com/office/drawing/2014/main" id="{62EA4F4B-E489-4535-98F7-1F077819C1E5}"/>
              </a:ext>
            </a:extLst>
          </p:cNvPr>
          <p:cNvSpPr>
            <a:spLocks noGrp="1"/>
          </p:cNvSpPr>
          <p:nvPr>
            <p:ph idx="1"/>
          </p:nvPr>
        </p:nvSpPr>
        <p:spPr>
          <a:xfrm>
            <a:off x="512065" y="2103035"/>
            <a:ext cx="4069460" cy="3605025"/>
          </a:xfrm>
        </p:spPr>
        <p:txBody>
          <a:bodyPr/>
          <a:lstStyle/>
          <a:p>
            <a:r>
              <a:rPr lang="en-GB" sz="1800" dirty="0"/>
              <a:t>Contents of the tree-like hierarchy on the left depend on the project settings used to collect this report. </a:t>
            </a:r>
          </a:p>
          <a:p>
            <a:r>
              <a:rPr lang="en-GB" sz="1800" dirty="0"/>
              <a:t>If a certain feature has not been enabled, corresponding rows will not be shown on the timeline.</a:t>
            </a:r>
          </a:p>
          <a:p>
            <a:r>
              <a:rPr lang="en-GB" sz="1800" dirty="0"/>
              <a:t>In this example, we chose to trace NVTX and </a:t>
            </a:r>
            <a:r>
              <a:rPr lang="en-GB" sz="1800" dirty="0" err="1"/>
              <a:t>OpenACC</a:t>
            </a:r>
            <a:r>
              <a:rPr lang="en-GB" sz="1800" dirty="0"/>
              <a:t> while sampling.</a:t>
            </a:r>
          </a:p>
          <a:p>
            <a:r>
              <a:rPr lang="en-GB" sz="1800" dirty="0"/>
              <a:t>Note: Kernel launches are represented by </a:t>
            </a:r>
            <a:r>
              <a:rPr lang="en-GB" sz="1800" dirty="0">
                <a:solidFill>
                  <a:schemeClr val="accent3"/>
                </a:solidFill>
              </a:rPr>
              <a:t>blue</a:t>
            </a:r>
            <a:r>
              <a:rPr lang="en-GB" sz="1800" dirty="0"/>
              <a:t> and memory transfers are displayed in </a:t>
            </a:r>
            <a:r>
              <a:rPr lang="en-GB" sz="1800" dirty="0">
                <a:solidFill>
                  <a:srgbClr val="00B050"/>
                </a:solidFill>
              </a:rPr>
              <a:t>green</a:t>
            </a:r>
            <a:r>
              <a:rPr lang="en-GB" sz="1800" dirty="0"/>
              <a:t>.</a:t>
            </a:r>
            <a:endParaRPr lang="en-US" sz="1800" dirty="0"/>
          </a:p>
        </p:txBody>
      </p:sp>
      <p:sp>
        <p:nvSpPr>
          <p:cNvPr id="7" name="Text Placeholder 6">
            <a:extLst>
              <a:ext uri="{FF2B5EF4-FFF2-40B4-BE49-F238E27FC236}">
                <a16:creationId xmlns:a16="http://schemas.microsoft.com/office/drawing/2014/main" id="{36EDCC8C-A094-457D-AF7C-1470C5EED4A8}"/>
              </a:ext>
            </a:extLst>
          </p:cNvPr>
          <p:cNvSpPr>
            <a:spLocks noGrp="1"/>
          </p:cNvSpPr>
          <p:nvPr>
            <p:ph type="body" sz="quarter" idx="10"/>
          </p:nvPr>
        </p:nvSpPr>
        <p:spPr/>
        <p:txBody>
          <a:bodyPr/>
          <a:lstStyle/>
          <a:p>
            <a:r>
              <a:rPr lang="en-GB" dirty="0"/>
              <a:t>Viewing timeline via </a:t>
            </a:r>
            <a:r>
              <a:rPr lang="en-GB" dirty="0" err="1"/>
              <a:t>Nsight</a:t>
            </a:r>
            <a:r>
              <a:rPr lang="en-GB" dirty="0"/>
              <a:t> Systems</a:t>
            </a:r>
          </a:p>
          <a:p>
            <a:endParaRPr lang="en-GB" dirty="0"/>
          </a:p>
        </p:txBody>
      </p:sp>
      <p:pic>
        <p:nvPicPr>
          <p:cNvPr id="11" name="Picture 10" descr="A screenshot of a computer&#10;&#10;Description automatically generated">
            <a:extLst>
              <a:ext uri="{FF2B5EF4-FFF2-40B4-BE49-F238E27FC236}">
                <a16:creationId xmlns:a16="http://schemas.microsoft.com/office/drawing/2014/main" id="{BEB5A96F-BC01-4B7B-8332-F4FA88B1788F}"/>
              </a:ext>
            </a:extLst>
          </p:cNvPr>
          <p:cNvPicPr>
            <a:picLocks noChangeAspect="1"/>
          </p:cNvPicPr>
          <p:nvPr/>
        </p:nvPicPr>
        <p:blipFill>
          <a:blip r:embed="rId3"/>
          <a:stretch>
            <a:fillRect/>
          </a:stretch>
        </p:blipFill>
        <p:spPr>
          <a:xfrm>
            <a:off x="4471781" y="1801964"/>
            <a:ext cx="6313856" cy="3906096"/>
          </a:xfrm>
          <a:prstGeom prst="rect">
            <a:avLst/>
          </a:prstGeom>
        </p:spPr>
      </p:pic>
    </p:spTree>
    <p:extLst>
      <p:ext uri="{BB962C8B-B14F-4D97-AF65-F5344CB8AC3E}">
        <p14:creationId xmlns:p14="http://schemas.microsoft.com/office/powerpoint/2010/main" val="8014538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8AF5CC-21A1-4A31-95A4-D19F9A9685D2}"/>
              </a:ext>
            </a:extLst>
          </p:cNvPr>
          <p:cNvSpPr>
            <a:spLocks noGrp="1"/>
          </p:cNvSpPr>
          <p:nvPr>
            <p:ph type="title"/>
          </p:nvPr>
        </p:nvSpPr>
        <p:spPr/>
        <p:txBody>
          <a:bodyPr/>
          <a:lstStyle/>
          <a:p>
            <a:r>
              <a:rPr lang="en-US" dirty="0"/>
              <a:t>Lab code</a:t>
            </a:r>
          </a:p>
        </p:txBody>
      </p:sp>
    </p:spTree>
    <p:extLst>
      <p:ext uri="{BB962C8B-B14F-4D97-AF65-F5344CB8AC3E}">
        <p14:creationId xmlns:p14="http://schemas.microsoft.com/office/powerpoint/2010/main" val="678793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ectangle 52">
            <a:extLst>
              <a:ext uri="{FF2B5EF4-FFF2-40B4-BE49-F238E27FC236}">
                <a16:creationId xmlns:a16="http://schemas.microsoft.com/office/drawing/2014/main" id="{5AF9C056-26B7-4D68-B6B0-F90B0D2130E5}"/>
              </a:ext>
            </a:extLst>
          </p:cNvPr>
          <p:cNvSpPr/>
          <p:nvPr/>
        </p:nvSpPr>
        <p:spPr>
          <a:xfrm>
            <a:off x="6610301" y="2412618"/>
            <a:ext cx="3481047" cy="3481047"/>
          </a:xfrm>
          <a:prstGeom prst="rect">
            <a:avLst/>
          </a:prstGeom>
          <a:solidFill>
            <a:srgbClr val="0C4E9B"/>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648F8B4D-1E41-4898-A667-801DADE12CEC}"/>
              </a:ext>
            </a:extLst>
          </p:cNvPr>
          <p:cNvSpPr/>
          <p:nvPr/>
        </p:nvSpPr>
        <p:spPr>
          <a:xfrm>
            <a:off x="6610302" y="2412620"/>
            <a:ext cx="3481047" cy="99994"/>
          </a:xfrm>
          <a:prstGeom prst="rect">
            <a:avLst/>
          </a:prstGeom>
          <a:solidFill>
            <a:srgbClr val="FF0000"/>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EEC7CAF-616B-4B9D-8A53-53AFE9380A1C}"/>
              </a:ext>
            </a:extLst>
          </p:cNvPr>
          <p:cNvSpPr>
            <a:spLocks noGrp="1"/>
          </p:cNvSpPr>
          <p:nvPr>
            <p:ph type="title"/>
          </p:nvPr>
        </p:nvSpPr>
        <p:spPr>
          <a:xfrm>
            <a:off x="476791" y="633526"/>
            <a:ext cx="6270850" cy="618631"/>
          </a:xfrm>
        </p:spPr>
        <p:txBody>
          <a:bodyPr/>
          <a:lstStyle/>
          <a:p>
            <a:r>
              <a:rPr lang="en-US" dirty="0"/>
              <a:t>Laplace heat transfer</a:t>
            </a:r>
          </a:p>
        </p:txBody>
      </p:sp>
      <p:sp>
        <p:nvSpPr>
          <p:cNvPr id="4" name="Text Placeholder 3">
            <a:extLst>
              <a:ext uri="{FF2B5EF4-FFF2-40B4-BE49-F238E27FC236}">
                <a16:creationId xmlns:a16="http://schemas.microsoft.com/office/drawing/2014/main" id="{ADA9E8DA-D20E-4660-9109-2E69C2411F83}"/>
              </a:ext>
            </a:extLst>
          </p:cNvPr>
          <p:cNvSpPr>
            <a:spLocks noGrp="1"/>
          </p:cNvSpPr>
          <p:nvPr>
            <p:ph type="body" sz="quarter" idx="10"/>
          </p:nvPr>
        </p:nvSpPr>
        <p:spPr/>
        <p:txBody>
          <a:bodyPr/>
          <a:lstStyle/>
          <a:p>
            <a:r>
              <a:rPr lang="en-US" dirty="0"/>
              <a:t>Introduction to lab code - visual</a:t>
            </a:r>
          </a:p>
        </p:txBody>
      </p:sp>
      <p:sp>
        <p:nvSpPr>
          <p:cNvPr id="5" name="Rectangle 4">
            <a:extLst>
              <a:ext uri="{FF2B5EF4-FFF2-40B4-BE49-F238E27FC236}">
                <a16:creationId xmlns:a16="http://schemas.microsoft.com/office/drawing/2014/main" id="{8BD1C1E6-EC4C-4BBF-BCDB-D006EC6DB54A}"/>
              </a:ext>
            </a:extLst>
          </p:cNvPr>
          <p:cNvSpPr/>
          <p:nvPr/>
        </p:nvSpPr>
        <p:spPr>
          <a:xfrm>
            <a:off x="6613308" y="2412618"/>
            <a:ext cx="3481047" cy="3481047"/>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EB0042A8-2ADD-4FA0-810C-9B3C487AD003}"/>
              </a:ext>
            </a:extLst>
          </p:cNvPr>
          <p:cNvSpPr/>
          <p:nvPr/>
        </p:nvSpPr>
        <p:spPr>
          <a:xfrm>
            <a:off x="6610301" y="2412618"/>
            <a:ext cx="3481047" cy="3481047"/>
          </a:xfrm>
          <a:prstGeom prst="rect">
            <a:avLst/>
          </a:prstGeom>
          <a:gradFill>
            <a:gsLst>
              <a:gs pos="0">
                <a:srgbClr val="FF0000"/>
              </a:gs>
              <a:gs pos="100000">
                <a:srgbClr val="0C4E9B"/>
              </a:gs>
            </a:gsLst>
            <a:lin ang="5400000" scaled="1"/>
          </a:gra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4F835057-CA62-49E9-9305-EFA32A438754}"/>
              </a:ext>
            </a:extLst>
          </p:cNvPr>
          <p:cNvSpPr/>
          <p:nvPr/>
        </p:nvSpPr>
        <p:spPr>
          <a:xfrm>
            <a:off x="6610302" y="1686255"/>
            <a:ext cx="3481047" cy="329513"/>
          </a:xfrm>
          <a:prstGeom prst="rect">
            <a:avLst/>
          </a:prstGeom>
          <a:gradFill flip="none" rotWithShape="1">
            <a:gsLst>
              <a:gs pos="0">
                <a:srgbClr val="FF0000"/>
              </a:gs>
              <a:gs pos="100000">
                <a:srgbClr val="0C4E9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E6B22CD1-8313-4D52-8351-6B6C0116909C}"/>
              </a:ext>
            </a:extLst>
          </p:cNvPr>
          <p:cNvSpPr txBox="1"/>
          <p:nvPr/>
        </p:nvSpPr>
        <p:spPr>
          <a:xfrm>
            <a:off x="6120349" y="1367164"/>
            <a:ext cx="1069588"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dirty="0">
                <a:solidFill>
                  <a:schemeClr val="bg1"/>
                </a:solidFill>
              </a:rPr>
              <a:t>Very Hot</a:t>
            </a:r>
          </a:p>
        </p:txBody>
      </p:sp>
      <p:sp>
        <p:nvSpPr>
          <p:cNvPr id="48" name="TextBox 47">
            <a:extLst>
              <a:ext uri="{FF2B5EF4-FFF2-40B4-BE49-F238E27FC236}">
                <a16:creationId xmlns:a16="http://schemas.microsoft.com/office/drawing/2014/main" id="{72788925-1730-49C8-8285-CC959B2E4393}"/>
              </a:ext>
            </a:extLst>
          </p:cNvPr>
          <p:cNvSpPr txBox="1"/>
          <p:nvPr/>
        </p:nvSpPr>
        <p:spPr>
          <a:xfrm>
            <a:off x="9300654" y="1367164"/>
            <a:ext cx="1424493"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dirty="0">
                <a:solidFill>
                  <a:schemeClr val="bg1"/>
                </a:solidFill>
              </a:rPr>
              <a:t>Room Temp</a:t>
            </a:r>
          </a:p>
        </p:txBody>
      </p:sp>
      <p:sp>
        <p:nvSpPr>
          <p:cNvPr id="49" name="TextBox 48">
            <a:extLst>
              <a:ext uri="{FF2B5EF4-FFF2-40B4-BE49-F238E27FC236}">
                <a16:creationId xmlns:a16="http://schemas.microsoft.com/office/drawing/2014/main" id="{4FF4E29F-B482-4126-B2C0-77AE66A50F27}"/>
              </a:ext>
            </a:extLst>
          </p:cNvPr>
          <p:cNvSpPr txBox="1"/>
          <p:nvPr/>
        </p:nvSpPr>
        <p:spPr>
          <a:xfrm>
            <a:off x="476791" y="2042502"/>
            <a:ext cx="3911556" cy="84023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dirty="0">
                <a:solidFill>
                  <a:schemeClr val="bg1"/>
                </a:solidFill>
              </a:rPr>
              <a:t>We will observe a simple simulation of heat distributing across a metal plate.</a:t>
            </a:r>
          </a:p>
        </p:txBody>
      </p:sp>
      <p:sp>
        <p:nvSpPr>
          <p:cNvPr id="50" name="TextBox 49">
            <a:extLst>
              <a:ext uri="{FF2B5EF4-FFF2-40B4-BE49-F238E27FC236}">
                <a16:creationId xmlns:a16="http://schemas.microsoft.com/office/drawing/2014/main" id="{2FEA25CA-DBE0-4638-AFFC-21233C87116A}"/>
              </a:ext>
            </a:extLst>
          </p:cNvPr>
          <p:cNvSpPr txBox="1"/>
          <p:nvPr/>
        </p:nvSpPr>
        <p:spPr>
          <a:xfrm>
            <a:off x="476791" y="3275141"/>
            <a:ext cx="3911556" cy="5909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dirty="0">
                <a:solidFill>
                  <a:schemeClr val="bg1"/>
                </a:solidFill>
              </a:rPr>
              <a:t>We will apply a consistent heat to the top of the plate.</a:t>
            </a:r>
          </a:p>
        </p:txBody>
      </p:sp>
      <p:sp>
        <p:nvSpPr>
          <p:cNvPr id="52" name="TextBox 51">
            <a:extLst>
              <a:ext uri="{FF2B5EF4-FFF2-40B4-BE49-F238E27FC236}">
                <a16:creationId xmlns:a16="http://schemas.microsoft.com/office/drawing/2014/main" id="{CF954DCC-DBF3-4233-B689-B2470657C771}"/>
              </a:ext>
            </a:extLst>
          </p:cNvPr>
          <p:cNvSpPr txBox="1"/>
          <p:nvPr/>
        </p:nvSpPr>
        <p:spPr>
          <a:xfrm>
            <a:off x="476791" y="4432557"/>
            <a:ext cx="3911556" cy="5909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dirty="0">
                <a:solidFill>
                  <a:schemeClr val="bg1"/>
                </a:solidFill>
              </a:rPr>
              <a:t>Then, we will simulate the heat distributing across the plate.</a:t>
            </a:r>
          </a:p>
        </p:txBody>
      </p:sp>
    </p:spTree>
    <p:extLst>
      <p:ext uri="{BB962C8B-B14F-4D97-AF65-F5344CB8AC3E}">
        <p14:creationId xmlns:p14="http://schemas.microsoft.com/office/powerpoint/2010/main" val="2076395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500"/>
                                        <p:tgtEl>
                                          <p:spTgt spid="4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4"/>
                                        </p:tgtEl>
                                        <p:attrNameLst>
                                          <p:attrName>style.visibility</p:attrName>
                                        </p:attrNameLst>
                                      </p:cBhvr>
                                      <p:to>
                                        <p:strVal val="visible"/>
                                      </p:to>
                                    </p:set>
                                    <p:animEffect transition="in" filter="fade">
                                      <p:cBhvr>
                                        <p:cTn id="12" dur="500"/>
                                        <p:tgtEl>
                                          <p:spTgt spid="44"/>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50"/>
                                        </p:tgtEl>
                                        <p:attrNameLst>
                                          <p:attrName>style.visibility</p:attrName>
                                        </p:attrNameLst>
                                      </p:cBhvr>
                                      <p:to>
                                        <p:strVal val="visible"/>
                                      </p:to>
                                    </p:set>
                                    <p:animEffect transition="in" filter="fade">
                                      <p:cBhvr>
                                        <p:cTn id="16" dur="500"/>
                                        <p:tgtEl>
                                          <p:spTgt spid="50"/>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grpId="0" nodeType="clickEffect">
                                  <p:stCondLst>
                                    <p:cond delay="0"/>
                                  </p:stCondLst>
                                  <p:childTnLst>
                                    <p:set>
                                      <p:cBhvr>
                                        <p:cTn id="20" dur="1" fill="hold">
                                          <p:stCondLst>
                                            <p:cond delay="0"/>
                                          </p:stCondLst>
                                        </p:cTn>
                                        <p:tgtEl>
                                          <p:spTgt spid="43"/>
                                        </p:tgtEl>
                                        <p:attrNameLst>
                                          <p:attrName>style.visibility</p:attrName>
                                        </p:attrNameLst>
                                      </p:cBhvr>
                                      <p:to>
                                        <p:strVal val="visible"/>
                                      </p:to>
                                    </p:set>
                                    <p:animEffect transition="in" filter="wipe(up)">
                                      <p:cBhvr>
                                        <p:cTn id="21" dur="500"/>
                                        <p:tgtEl>
                                          <p:spTgt spid="43"/>
                                        </p:tgtEl>
                                      </p:cBhvr>
                                    </p:animEffec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52"/>
                                        </p:tgtEl>
                                        <p:attrNameLst>
                                          <p:attrName>style.visibility</p:attrName>
                                        </p:attrNameLst>
                                      </p:cBhvr>
                                      <p:to>
                                        <p:strVal val="visible"/>
                                      </p:to>
                                    </p:set>
                                    <p:animEffect transition="in" filter="fade">
                                      <p:cBhvr>
                                        <p:cTn id="25"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3" grpId="0" animBg="1"/>
      <p:bldP spid="49" grpId="0"/>
      <p:bldP spid="50" grpId="0"/>
      <p:bldP spid="52"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EC7CAF-616B-4B9D-8A53-53AFE9380A1C}"/>
              </a:ext>
            </a:extLst>
          </p:cNvPr>
          <p:cNvSpPr>
            <a:spLocks noGrp="1"/>
          </p:cNvSpPr>
          <p:nvPr>
            <p:ph type="title"/>
          </p:nvPr>
        </p:nvSpPr>
        <p:spPr>
          <a:xfrm>
            <a:off x="476791" y="633526"/>
            <a:ext cx="6270850" cy="618631"/>
          </a:xfrm>
        </p:spPr>
        <p:txBody>
          <a:bodyPr/>
          <a:lstStyle/>
          <a:p>
            <a:r>
              <a:rPr lang="en-US" dirty="0"/>
              <a:t>Laplace heat transfer</a:t>
            </a:r>
          </a:p>
        </p:txBody>
      </p:sp>
      <p:sp>
        <p:nvSpPr>
          <p:cNvPr id="4" name="Text Placeholder 3">
            <a:extLst>
              <a:ext uri="{FF2B5EF4-FFF2-40B4-BE49-F238E27FC236}">
                <a16:creationId xmlns:a16="http://schemas.microsoft.com/office/drawing/2014/main" id="{ADA9E8DA-D20E-4660-9109-2E69C2411F83}"/>
              </a:ext>
            </a:extLst>
          </p:cNvPr>
          <p:cNvSpPr>
            <a:spLocks noGrp="1"/>
          </p:cNvSpPr>
          <p:nvPr>
            <p:ph type="body" sz="quarter" idx="10"/>
          </p:nvPr>
        </p:nvSpPr>
        <p:spPr/>
        <p:txBody>
          <a:bodyPr/>
          <a:lstStyle/>
          <a:p>
            <a:r>
              <a:rPr lang="en-US" dirty="0"/>
              <a:t>Introduction to lab code - technical</a:t>
            </a:r>
          </a:p>
        </p:txBody>
      </p:sp>
      <p:sp>
        <p:nvSpPr>
          <p:cNvPr id="28" name="Rectangle 27">
            <a:extLst>
              <a:ext uri="{FF2B5EF4-FFF2-40B4-BE49-F238E27FC236}">
                <a16:creationId xmlns:a16="http://schemas.microsoft.com/office/drawing/2014/main" id="{BB82348D-B58D-460C-AED0-7490BF95E20F}"/>
              </a:ext>
            </a:extLst>
          </p:cNvPr>
          <p:cNvSpPr/>
          <p:nvPr/>
        </p:nvSpPr>
        <p:spPr>
          <a:xfrm>
            <a:off x="4174390" y="2877524"/>
            <a:ext cx="578069" cy="578069"/>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0.0</a:t>
            </a:r>
          </a:p>
        </p:txBody>
      </p:sp>
      <p:sp>
        <p:nvSpPr>
          <p:cNvPr id="54" name="Rectangle 53">
            <a:extLst>
              <a:ext uri="{FF2B5EF4-FFF2-40B4-BE49-F238E27FC236}">
                <a16:creationId xmlns:a16="http://schemas.microsoft.com/office/drawing/2014/main" id="{1D791A15-7B55-4C70-9819-BC7393BB671A}"/>
              </a:ext>
            </a:extLst>
          </p:cNvPr>
          <p:cNvSpPr/>
          <p:nvPr/>
        </p:nvSpPr>
        <p:spPr>
          <a:xfrm>
            <a:off x="4752459" y="2877524"/>
            <a:ext cx="578069" cy="578069"/>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0.0</a:t>
            </a:r>
          </a:p>
        </p:txBody>
      </p:sp>
      <p:sp>
        <p:nvSpPr>
          <p:cNvPr id="55" name="Rectangle 54">
            <a:extLst>
              <a:ext uri="{FF2B5EF4-FFF2-40B4-BE49-F238E27FC236}">
                <a16:creationId xmlns:a16="http://schemas.microsoft.com/office/drawing/2014/main" id="{42561595-D22F-456F-864F-DD054C9084AF}"/>
              </a:ext>
            </a:extLst>
          </p:cNvPr>
          <p:cNvSpPr/>
          <p:nvPr/>
        </p:nvSpPr>
        <p:spPr>
          <a:xfrm>
            <a:off x="5330528" y="2877524"/>
            <a:ext cx="578069" cy="578069"/>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0.0</a:t>
            </a:r>
          </a:p>
        </p:txBody>
      </p:sp>
      <p:sp>
        <p:nvSpPr>
          <p:cNvPr id="56" name="Rectangle 55">
            <a:extLst>
              <a:ext uri="{FF2B5EF4-FFF2-40B4-BE49-F238E27FC236}">
                <a16:creationId xmlns:a16="http://schemas.microsoft.com/office/drawing/2014/main" id="{6ACA3FDB-5581-4DCC-AD28-6FCA3A282042}"/>
              </a:ext>
            </a:extLst>
          </p:cNvPr>
          <p:cNvSpPr/>
          <p:nvPr/>
        </p:nvSpPr>
        <p:spPr>
          <a:xfrm>
            <a:off x="5908597" y="2877524"/>
            <a:ext cx="578069" cy="578069"/>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0.0</a:t>
            </a:r>
          </a:p>
        </p:txBody>
      </p:sp>
      <p:sp>
        <p:nvSpPr>
          <p:cNvPr id="57" name="Rectangle 56">
            <a:extLst>
              <a:ext uri="{FF2B5EF4-FFF2-40B4-BE49-F238E27FC236}">
                <a16:creationId xmlns:a16="http://schemas.microsoft.com/office/drawing/2014/main" id="{1A4803BC-BED5-413A-B53D-A8456B8DEB3A}"/>
              </a:ext>
            </a:extLst>
          </p:cNvPr>
          <p:cNvSpPr/>
          <p:nvPr/>
        </p:nvSpPr>
        <p:spPr>
          <a:xfrm>
            <a:off x="4174390" y="3455593"/>
            <a:ext cx="578069" cy="578069"/>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0.0</a:t>
            </a:r>
          </a:p>
        </p:txBody>
      </p:sp>
      <p:sp>
        <p:nvSpPr>
          <p:cNvPr id="58" name="Rectangle 57">
            <a:extLst>
              <a:ext uri="{FF2B5EF4-FFF2-40B4-BE49-F238E27FC236}">
                <a16:creationId xmlns:a16="http://schemas.microsoft.com/office/drawing/2014/main" id="{A9BD90CE-2B5F-43AE-8708-BE3F6EB233ED}"/>
              </a:ext>
            </a:extLst>
          </p:cNvPr>
          <p:cNvSpPr/>
          <p:nvPr/>
        </p:nvSpPr>
        <p:spPr>
          <a:xfrm>
            <a:off x="4752459" y="3455593"/>
            <a:ext cx="578069" cy="578069"/>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0.0</a:t>
            </a:r>
          </a:p>
        </p:txBody>
      </p:sp>
      <p:sp>
        <p:nvSpPr>
          <p:cNvPr id="59" name="Rectangle 58">
            <a:extLst>
              <a:ext uri="{FF2B5EF4-FFF2-40B4-BE49-F238E27FC236}">
                <a16:creationId xmlns:a16="http://schemas.microsoft.com/office/drawing/2014/main" id="{0D9C5D2E-1498-42AE-B43F-9C2E000C129F}"/>
              </a:ext>
            </a:extLst>
          </p:cNvPr>
          <p:cNvSpPr/>
          <p:nvPr/>
        </p:nvSpPr>
        <p:spPr>
          <a:xfrm>
            <a:off x="5330528" y="3455593"/>
            <a:ext cx="578069" cy="578069"/>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0.0</a:t>
            </a:r>
          </a:p>
        </p:txBody>
      </p:sp>
      <p:sp>
        <p:nvSpPr>
          <p:cNvPr id="60" name="Rectangle 59">
            <a:extLst>
              <a:ext uri="{FF2B5EF4-FFF2-40B4-BE49-F238E27FC236}">
                <a16:creationId xmlns:a16="http://schemas.microsoft.com/office/drawing/2014/main" id="{C3DBAE54-8904-457D-BEEC-C9AD584FD01B}"/>
              </a:ext>
            </a:extLst>
          </p:cNvPr>
          <p:cNvSpPr/>
          <p:nvPr/>
        </p:nvSpPr>
        <p:spPr>
          <a:xfrm>
            <a:off x="5908597" y="3455593"/>
            <a:ext cx="578069" cy="578069"/>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0.0</a:t>
            </a:r>
          </a:p>
        </p:txBody>
      </p:sp>
      <p:sp>
        <p:nvSpPr>
          <p:cNvPr id="61" name="Rectangle 60">
            <a:extLst>
              <a:ext uri="{FF2B5EF4-FFF2-40B4-BE49-F238E27FC236}">
                <a16:creationId xmlns:a16="http://schemas.microsoft.com/office/drawing/2014/main" id="{1372AEB4-7D68-4C89-8088-FE0860A0994A}"/>
              </a:ext>
            </a:extLst>
          </p:cNvPr>
          <p:cNvSpPr/>
          <p:nvPr/>
        </p:nvSpPr>
        <p:spPr>
          <a:xfrm>
            <a:off x="4174390" y="4033662"/>
            <a:ext cx="578069" cy="578069"/>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0.0</a:t>
            </a:r>
          </a:p>
        </p:txBody>
      </p:sp>
      <p:sp>
        <p:nvSpPr>
          <p:cNvPr id="62" name="Rectangle 61">
            <a:extLst>
              <a:ext uri="{FF2B5EF4-FFF2-40B4-BE49-F238E27FC236}">
                <a16:creationId xmlns:a16="http://schemas.microsoft.com/office/drawing/2014/main" id="{D6DEABB5-654F-43CE-ACF9-EA702474C4B7}"/>
              </a:ext>
            </a:extLst>
          </p:cNvPr>
          <p:cNvSpPr/>
          <p:nvPr/>
        </p:nvSpPr>
        <p:spPr>
          <a:xfrm>
            <a:off x="4752459" y="4033662"/>
            <a:ext cx="578069" cy="578069"/>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0.0</a:t>
            </a:r>
          </a:p>
        </p:txBody>
      </p:sp>
      <p:sp>
        <p:nvSpPr>
          <p:cNvPr id="63" name="Rectangle 62">
            <a:extLst>
              <a:ext uri="{FF2B5EF4-FFF2-40B4-BE49-F238E27FC236}">
                <a16:creationId xmlns:a16="http://schemas.microsoft.com/office/drawing/2014/main" id="{79C10788-3394-4DEE-A681-08DE5324762D}"/>
              </a:ext>
            </a:extLst>
          </p:cNvPr>
          <p:cNvSpPr/>
          <p:nvPr/>
        </p:nvSpPr>
        <p:spPr>
          <a:xfrm>
            <a:off x="5330528" y="4033662"/>
            <a:ext cx="578069" cy="578069"/>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0.0</a:t>
            </a:r>
          </a:p>
        </p:txBody>
      </p:sp>
      <p:sp>
        <p:nvSpPr>
          <p:cNvPr id="64" name="Rectangle 63">
            <a:extLst>
              <a:ext uri="{FF2B5EF4-FFF2-40B4-BE49-F238E27FC236}">
                <a16:creationId xmlns:a16="http://schemas.microsoft.com/office/drawing/2014/main" id="{6FF977D3-62A2-42A5-8D85-A7CCA4AEEDA3}"/>
              </a:ext>
            </a:extLst>
          </p:cNvPr>
          <p:cNvSpPr/>
          <p:nvPr/>
        </p:nvSpPr>
        <p:spPr>
          <a:xfrm>
            <a:off x="5908597" y="4033662"/>
            <a:ext cx="578069" cy="578069"/>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0.0</a:t>
            </a:r>
          </a:p>
        </p:txBody>
      </p:sp>
      <p:sp>
        <p:nvSpPr>
          <p:cNvPr id="65" name="Rectangle 64">
            <a:extLst>
              <a:ext uri="{FF2B5EF4-FFF2-40B4-BE49-F238E27FC236}">
                <a16:creationId xmlns:a16="http://schemas.microsoft.com/office/drawing/2014/main" id="{8E626CBD-B5A3-4958-BD57-2C3E5269274D}"/>
              </a:ext>
            </a:extLst>
          </p:cNvPr>
          <p:cNvSpPr/>
          <p:nvPr/>
        </p:nvSpPr>
        <p:spPr>
          <a:xfrm>
            <a:off x="4174390" y="4611731"/>
            <a:ext cx="578069" cy="578069"/>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0.0</a:t>
            </a:r>
          </a:p>
        </p:txBody>
      </p:sp>
      <p:sp>
        <p:nvSpPr>
          <p:cNvPr id="66" name="Rectangle 65">
            <a:extLst>
              <a:ext uri="{FF2B5EF4-FFF2-40B4-BE49-F238E27FC236}">
                <a16:creationId xmlns:a16="http://schemas.microsoft.com/office/drawing/2014/main" id="{B8995C64-BED3-44C9-9F11-0F3FBFDF11AF}"/>
              </a:ext>
            </a:extLst>
          </p:cNvPr>
          <p:cNvSpPr/>
          <p:nvPr/>
        </p:nvSpPr>
        <p:spPr>
          <a:xfrm>
            <a:off x="4752459" y="4611731"/>
            <a:ext cx="578069" cy="578069"/>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0.0</a:t>
            </a:r>
          </a:p>
        </p:txBody>
      </p:sp>
      <p:sp>
        <p:nvSpPr>
          <p:cNvPr id="67" name="Rectangle 66">
            <a:extLst>
              <a:ext uri="{FF2B5EF4-FFF2-40B4-BE49-F238E27FC236}">
                <a16:creationId xmlns:a16="http://schemas.microsoft.com/office/drawing/2014/main" id="{58C4131F-367D-412D-9E93-0CC431933282}"/>
              </a:ext>
            </a:extLst>
          </p:cNvPr>
          <p:cNvSpPr/>
          <p:nvPr/>
        </p:nvSpPr>
        <p:spPr>
          <a:xfrm>
            <a:off x="5330528" y="4611731"/>
            <a:ext cx="578069" cy="578069"/>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0.0</a:t>
            </a:r>
          </a:p>
        </p:txBody>
      </p:sp>
      <p:sp>
        <p:nvSpPr>
          <p:cNvPr id="68" name="Rectangle 67">
            <a:extLst>
              <a:ext uri="{FF2B5EF4-FFF2-40B4-BE49-F238E27FC236}">
                <a16:creationId xmlns:a16="http://schemas.microsoft.com/office/drawing/2014/main" id="{1BABD3B0-A256-474A-91B8-753361C2839A}"/>
              </a:ext>
            </a:extLst>
          </p:cNvPr>
          <p:cNvSpPr/>
          <p:nvPr/>
        </p:nvSpPr>
        <p:spPr>
          <a:xfrm>
            <a:off x="5908597" y="4611731"/>
            <a:ext cx="578069" cy="578069"/>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0.0</a:t>
            </a:r>
          </a:p>
        </p:txBody>
      </p:sp>
      <p:sp>
        <p:nvSpPr>
          <p:cNvPr id="69" name="Rectangle 68">
            <a:extLst>
              <a:ext uri="{FF2B5EF4-FFF2-40B4-BE49-F238E27FC236}">
                <a16:creationId xmlns:a16="http://schemas.microsoft.com/office/drawing/2014/main" id="{47090B05-B6A0-46D5-80CD-B3B219FC9106}"/>
              </a:ext>
            </a:extLst>
          </p:cNvPr>
          <p:cNvSpPr/>
          <p:nvPr/>
        </p:nvSpPr>
        <p:spPr>
          <a:xfrm>
            <a:off x="8174890" y="2877524"/>
            <a:ext cx="578069" cy="578069"/>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0.0</a:t>
            </a:r>
          </a:p>
        </p:txBody>
      </p:sp>
      <p:sp>
        <p:nvSpPr>
          <p:cNvPr id="70" name="Rectangle 69">
            <a:extLst>
              <a:ext uri="{FF2B5EF4-FFF2-40B4-BE49-F238E27FC236}">
                <a16:creationId xmlns:a16="http://schemas.microsoft.com/office/drawing/2014/main" id="{67E6D09D-C385-474D-933F-610208A46EA6}"/>
              </a:ext>
            </a:extLst>
          </p:cNvPr>
          <p:cNvSpPr/>
          <p:nvPr/>
        </p:nvSpPr>
        <p:spPr>
          <a:xfrm>
            <a:off x="8752959" y="2877524"/>
            <a:ext cx="578069" cy="578069"/>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0.0</a:t>
            </a:r>
          </a:p>
        </p:txBody>
      </p:sp>
      <p:sp>
        <p:nvSpPr>
          <p:cNvPr id="71" name="Rectangle 70">
            <a:extLst>
              <a:ext uri="{FF2B5EF4-FFF2-40B4-BE49-F238E27FC236}">
                <a16:creationId xmlns:a16="http://schemas.microsoft.com/office/drawing/2014/main" id="{85F8C33B-8B80-4F01-B7CE-3B403ADC1A6C}"/>
              </a:ext>
            </a:extLst>
          </p:cNvPr>
          <p:cNvSpPr/>
          <p:nvPr/>
        </p:nvSpPr>
        <p:spPr>
          <a:xfrm>
            <a:off x="9331028" y="2877524"/>
            <a:ext cx="578069" cy="578069"/>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0.0</a:t>
            </a:r>
          </a:p>
        </p:txBody>
      </p:sp>
      <p:sp>
        <p:nvSpPr>
          <p:cNvPr id="72" name="Rectangle 71">
            <a:extLst>
              <a:ext uri="{FF2B5EF4-FFF2-40B4-BE49-F238E27FC236}">
                <a16:creationId xmlns:a16="http://schemas.microsoft.com/office/drawing/2014/main" id="{D1871FAD-8729-4D6F-B1A2-4A1A193E85DC}"/>
              </a:ext>
            </a:extLst>
          </p:cNvPr>
          <p:cNvSpPr/>
          <p:nvPr/>
        </p:nvSpPr>
        <p:spPr>
          <a:xfrm>
            <a:off x="9909097" y="2877524"/>
            <a:ext cx="578069" cy="578069"/>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0.0</a:t>
            </a:r>
          </a:p>
        </p:txBody>
      </p:sp>
      <p:sp>
        <p:nvSpPr>
          <p:cNvPr id="73" name="Rectangle 72">
            <a:extLst>
              <a:ext uri="{FF2B5EF4-FFF2-40B4-BE49-F238E27FC236}">
                <a16:creationId xmlns:a16="http://schemas.microsoft.com/office/drawing/2014/main" id="{9B9A2C8B-432B-444A-82BE-9288B263ED8D}"/>
              </a:ext>
            </a:extLst>
          </p:cNvPr>
          <p:cNvSpPr/>
          <p:nvPr/>
        </p:nvSpPr>
        <p:spPr>
          <a:xfrm>
            <a:off x="8174890" y="3455593"/>
            <a:ext cx="578069" cy="578069"/>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0.0</a:t>
            </a:r>
          </a:p>
        </p:txBody>
      </p:sp>
      <p:sp>
        <p:nvSpPr>
          <p:cNvPr id="74" name="Rectangle 73">
            <a:extLst>
              <a:ext uri="{FF2B5EF4-FFF2-40B4-BE49-F238E27FC236}">
                <a16:creationId xmlns:a16="http://schemas.microsoft.com/office/drawing/2014/main" id="{33A23845-E226-4F19-98E8-624042A8522F}"/>
              </a:ext>
            </a:extLst>
          </p:cNvPr>
          <p:cNvSpPr/>
          <p:nvPr/>
        </p:nvSpPr>
        <p:spPr>
          <a:xfrm>
            <a:off x="8752959" y="3455593"/>
            <a:ext cx="578069" cy="578069"/>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0.0</a:t>
            </a:r>
          </a:p>
        </p:txBody>
      </p:sp>
      <p:sp>
        <p:nvSpPr>
          <p:cNvPr id="75" name="Rectangle 74">
            <a:extLst>
              <a:ext uri="{FF2B5EF4-FFF2-40B4-BE49-F238E27FC236}">
                <a16:creationId xmlns:a16="http://schemas.microsoft.com/office/drawing/2014/main" id="{F5B67D66-6991-4974-814D-59D476529C20}"/>
              </a:ext>
            </a:extLst>
          </p:cNvPr>
          <p:cNvSpPr/>
          <p:nvPr/>
        </p:nvSpPr>
        <p:spPr>
          <a:xfrm>
            <a:off x="9331028" y="3455593"/>
            <a:ext cx="578069" cy="578069"/>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0.0</a:t>
            </a:r>
          </a:p>
        </p:txBody>
      </p:sp>
      <p:sp>
        <p:nvSpPr>
          <p:cNvPr id="76" name="Rectangle 75">
            <a:extLst>
              <a:ext uri="{FF2B5EF4-FFF2-40B4-BE49-F238E27FC236}">
                <a16:creationId xmlns:a16="http://schemas.microsoft.com/office/drawing/2014/main" id="{F176A2B4-B9F9-4B94-A9F3-A8B9CDD927CD}"/>
              </a:ext>
            </a:extLst>
          </p:cNvPr>
          <p:cNvSpPr/>
          <p:nvPr/>
        </p:nvSpPr>
        <p:spPr>
          <a:xfrm>
            <a:off x="9909097" y="3455593"/>
            <a:ext cx="578069" cy="578069"/>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0.0</a:t>
            </a:r>
          </a:p>
        </p:txBody>
      </p:sp>
      <p:sp>
        <p:nvSpPr>
          <p:cNvPr id="77" name="Rectangle 76">
            <a:extLst>
              <a:ext uri="{FF2B5EF4-FFF2-40B4-BE49-F238E27FC236}">
                <a16:creationId xmlns:a16="http://schemas.microsoft.com/office/drawing/2014/main" id="{2D02C7FF-F898-4BF9-9CB2-754FE89FF675}"/>
              </a:ext>
            </a:extLst>
          </p:cNvPr>
          <p:cNvSpPr/>
          <p:nvPr/>
        </p:nvSpPr>
        <p:spPr>
          <a:xfrm>
            <a:off x="8174890" y="4033662"/>
            <a:ext cx="578069" cy="578069"/>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0.0</a:t>
            </a:r>
          </a:p>
        </p:txBody>
      </p:sp>
      <p:sp>
        <p:nvSpPr>
          <p:cNvPr id="78" name="Rectangle 77">
            <a:extLst>
              <a:ext uri="{FF2B5EF4-FFF2-40B4-BE49-F238E27FC236}">
                <a16:creationId xmlns:a16="http://schemas.microsoft.com/office/drawing/2014/main" id="{87DD196E-8A76-4C1E-906E-E38A323429CF}"/>
              </a:ext>
            </a:extLst>
          </p:cNvPr>
          <p:cNvSpPr/>
          <p:nvPr/>
        </p:nvSpPr>
        <p:spPr>
          <a:xfrm>
            <a:off x="8752959" y="4033662"/>
            <a:ext cx="578069" cy="578069"/>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0.0</a:t>
            </a:r>
          </a:p>
        </p:txBody>
      </p:sp>
      <p:sp>
        <p:nvSpPr>
          <p:cNvPr id="79" name="Rectangle 78">
            <a:extLst>
              <a:ext uri="{FF2B5EF4-FFF2-40B4-BE49-F238E27FC236}">
                <a16:creationId xmlns:a16="http://schemas.microsoft.com/office/drawing/2014/main" id="{04714179-41BF-481D-9C4D-E92A47DD2F68}"/>
              </a:ext>
            </a:extLst>
          </p:cNvPr>
          <p:cNvSpPr/>
          <p:nvPr/>
        </p:nvSpPr>
        <p:spPr>
          <a:xfrm>
            <a:off x="9331028" y="4033662"/>
            <a:ext cx="578069" cy="578069"/>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0.0</a:t>
            </a:r>
          </a:p>
        </p:txBody>
      </p:sp>
      <p:sp>
        <p:nvSpPr>
          <p:cNvPr id="80" name="Rectangle 79">
            <a:extLst>
              <a:ext uri="{FF2B5EF4-FFF2-40B4-BE49-F238E27FC236}">
                <a16:creationId xmlns:a16="http://schemas.microsoft.com/office/drawing/2014/main" id="{3F93AEFD-10D9-4F3A-98A7-B6FF78D6E385}"/>
              </a:ext>
            </a:extLst>
          </p:cNvPr>
          <p:cNvSpPr/>
          <p:nvPr/>
        </p:nvSpPr>
        <p:spPr>
          <a:xfrm>
            <a:off x="9909097" y="4033662"/>
            <a:ext cx="578069" cy="578069"/>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0.0</a:t>
            </a:r>
          </a:p>
        </p:txBody>
      </p:sp>
      <p:sp>
        <p:nvSpPr>
          <p:cNvPr id="81" name="Rectangle 80">
            <a:extLst>
              <a:ext uri="{FF2B5EF4-FFF2-40B4-BE49-F238E27FC236}">
                <a16:creationId xmlns:a16="http://schemas.microsoft.com/office/drawing/2014/main" id="{EB45C91E-A2A7-41A0-A8D8-D2B613DEA3E2}"/>
              </a:ext>
            </a:extLst>
          </p:cNvPr>
          <p:cNvSpPr/>
          <p:nvPr/>
        </p:nvSpPr>
        <p:spPr>
          <a:xfrm>
            <a:off x="8174890" y="4611731"/>
            <a:ext cx="578069" cy="578069"/>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0.0</a:t>
            </a:r>
          </a:p>
        </p:txBody>
      </p:sp>
      <p:sp>
        <p:nvSpPr>
          <p:cNvPr id="82" name="Rectangle 81">
            <a:extLst>
              <a:ext uri="{FF2B5EF4-FFF2-40B4-BE49-F238E27FC236}">
                <a16:creationId xmlns:a16="http://schemas.microsoft.com/office/drawing/2014/main" id="{BD33B4F2-63E9-4DAB-BDA7-B810DE6BFE37}"/>
              </a:ext>
            </a:extLst>
          </p:cNvPr>
          <p:cNvSpPr/>
          <p:nvPr/>
        </p:nvSpPr>
        <p:spPr>
          <a:xfrm>
            <a:off x="8752959" y="4611731"/>
            <a:ext cx="578069" cy="578069"/>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0.0</a:t>
            </a:r>
          </a:p>
        </p:txBody>
      </p:sp>
      <p:sp>
        <p:nvSpPr>
          <p:cNvPr id="83" name="Rectangle 82">
            <a:extLst>
              <a:ext uri="{FF2B5EF4-FFF2-40B4-BE49-F238E27FC236}">
                <a16:creationId xmlns:a16="http://schemas.microsoft.com/office/drawing/2014/main" id="{FF8CF6C0-2BF8-4A48-A0C6-893F020051FA}"/>
              </a:ext>
            </a:extLst>
          </p:cNvPr>
          <p:cNvSpPr/>
          <p:nvPr/>
        </p:nvSpPr>
        <p:spPr>
          <a:xfrm>
            <a:off x="9331028" y="4611731"/>
            <a:ext cx="578069" cy="578069"/>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0.0</a:t>
            </a:r>
          </a:p>
        </p:txBody>
      </p:sp>
      <p:sp>
        <p:nvSpPr>
          <p:cNvPr id="84" name="Rectangle 83">
            <a:extLst>
              <a:ext uri="{FF2B5EF4-FFF2-40B4-BE49-F238E27FC236}">
                <a16:creationId xmlns:a16="http://schemas.microsoft.com/office/drawing/2014/main" id="{595AE602-C037-4FC6-8E5D-C6229D2B342B}"/>
              </a:ext>
            </a:extLst>
          </p:cNvPr>
          <p:cNvSpPr/>
          <p:nvPr/>
        </p:nvSpPr>
        <p:spPr>
          <a:xfrm>
            <a:off x="9909097" y="4611731"/>
            <a:ext cx="578069" cy="578069"/>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0.0</a:t>
            </a:r>
          </a:p>
        </p:txBody>
      </p:sp>
      <p:sp>
        <p:nvSpPr>
          <p:cNvPr id="3" name="TextBox 2">
            <a:extLst>
              <a:ext uri="{FF2B5EF4-FFF2-40B4-BE49-F238E27FC236}">
                <a16:creationId xmlns:a16="http://schemas.microsoft.com/office/drawing/2014/main" id="{D9B40D95-7033-49F7-B628-62F475A330C5}"/>
              </a:ext>
            </a:extLst>
          </p:cNvPr>
          <p:cNvSpPr txBox="1"/>
          <p:nvPr/>
        </p:nvSpPr>
        <p:spPr>
          <a:xfrm>
            <a:off x="4138495" y="2507981"/>
            <a:ext cx="311303"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dirty="0">
                <a:solidFill>
                  <a:schemeClr val="bg1"/>
                </a:solidFill>
                <a:latin typeface="Consolas" panose="020B0609020204030204" pitchFamily="49" charset="0"/>
              </a:rPr>
              <a:t>A</a:t>
            </a:r>
          </a:p>
        </p:txBody>
      </p:sp>
      <p:sp>
        <p:nvSpPr>
          <p:cNvPr id="38" name="TextBox 37">
            <a:extLst>
              <a:ext uri="{FF2B5EF4-FFF2-40B4-BE49-F238E27FC236}">
                <a16:creationId xmlns:a16="http://schemas.microsoft.com/office/drawing/2014/main" id="{CB0B7376-D0AD-48CF-9D66-A3A8DA8B30E6}"/>
              </a:ext>
            </a:extLst>
          </p:cNvPr>
          <p:cNvSpPr txBox="1"/>
          <p:nvPr/>
        </p:nvSpPr>
        <p:spPr>
          <a:xfrm>
            <a:off x="8061744" y="2510810"/>
            <a:ext cx="691215"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dirty="0">
                <a:solidFill>
                  <a:schemeClr val="bg1"/>
                </a:solidFill>
                <a:latin typeface="Consolas" panose="020B0609020204030204" pitchFamily="49" charset="0"/>
              </a:rPr>
              <a:t>Anew</a:t>
            </a:r>
          </a:p>
        </p:txBody>
      </p:sp>
      <p:sp>
        <p:nvSpPr>
          <p:cNvPr id="51" name="Rectangle 50">
            <a:extLst>
              <a:ext uri="{FF2B5EF4-FFF2-40B4-BE49-F238E27FC236}">
                <a16:creationId xmlns:a16="http://schemas.microsoft.com/office/drawing/2014/main" id="{4B93A63D-2344-418F-9173-D4390E8B3780}"/>
              </a:ext>
            </a:extLst>
          </p:cNvPr>
          <p:cNvSpPr/>
          <p:nvPr/>
        </p:nvSpPr>
        <p:spPr>
          <a:xfrm>
            <a:off x="4174390" y="2877524"/>
            <a:ext cx="578069" cy="578069"/>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6" name="TextBox 5">
            <a:extLst>
              <a:ext uri="{FF2B5EF4-FFF2-40B4-BE49-F238E27FC236}">
                <a16:creationId xmlns:a16="http://schemas.microsoft.com/office/drawing/2014/main" id="{4D88D8EC-2E4C-4661-BF35-E5C19E3AFF3E}"/>
              </a:ext>
            </a:extLst>
          </p:cNvPr>
          <p:cNvSpPr txBox="1"/>
          <p:nvPr/>
        </p:nvSpPr>
        <p:spPr>
          <a:xfrm>
            <a:off x="137930" y="2249940"/>
            <a:ext cx="3911556" cy="1089529"/>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dirty="0">
                <a:solidFill>
                  <a:schemeClr val="bg1"/>
                </a:solidFill>
              </a:rPr>
              <a:t>The lab simulates a very basic </a:t>
            </a:r>
            <a:br>
              <a:rPr lang="en-US" dirty="0">
                <a:solidFill>
                  <a:schemeClr val="bg1"/>
                </a:solidFill>
              </a:rPr>
            </a:br>
            <a:r>
              <a:rPr lang="en-US" dirty="0">
                <a:solidFill>
                  <a:schemeClr val="bg1"/>
                </a:solidFill>
              </a:rPr>
              <a:t>2-dimensional heat transfer problem. </a:t>
            </a:r>
            <a:br>
              <a:rPr lang="en-US" dirty="0">
                <a:solidFill>
                  <a:schemeClr val="bg1"/>
                </a:solidFill>
              </a:rPr>
            </a:br>
            <a:r>
              <a:rPr lang="en-US" dirty="0">
                <a:solidFill>
                  <a:schemeClr val="bg1"/>
                </a:solidFill>
              </a:rPr>
              <a:t>We have two 2-dimensional arrays,</a:t>
            </a:r>
            <a:br>
              <a:rPr lang="en-US" dirty="0">
                <a:solidFill>
                  <a:schemeClr val="bg1"/>
                </a:solidFill>
              </a:rPr>
            </a:br>
            <a:r>
              <a:rPr lang="en-US" b="1" dirty="0">
                <a:solidFill>
                  <a:schemeClr val="bg1"/>
                </a:solidFill>
              </a:rPr>
              <a:t>A</a:t>
            </a:r>
            <a:r>
              <a:rPr lang="en-US" dirty="0">
                <a:solidFill>
                  <a:schemeClr val="bg1"/>
                </a:solidFill>
              </a:rPr>
              <a:t> and </a:t>
            </a:r>
            <a:r>
              <a:rPr lang="en-US" b="1" dirty="0">
                <a:solidFill>
                  <a:schemeClr val="bg1"/>
                </a:solidFill>
              </a:rPr>
              <a:t>Anew</a:t>
            </a:r>
            <a:r>
              <a:rPr lang="en-US" dirty="0">
                <a:solidFill>
                  <a:schemeClr val="bg1"/>
                </a:solidFill>
              </a:rPr>
              <a:t>.</a:t>
            </a:r>
          </a:p>
        </p:txBody>
      </p:sp>
      <p:sp>
        <p:nvSpPr>
          <p:cNvPr id="90" name="TextBox 89">
            <a:extLst>
              <a:ext uri="{FF2B5EF4-FFF2-40B4-BE49-F238E27FC236}">
                <a16:creationId xmlns:a16="http://schemas.microsoft.com/office/drawing/2014/main" id="{72FD0E8C-73C2-4356-8EAF-0C2940E1087E}"/>
              </a:ext>
            </a:extLst>
          </p:cNvPr>
          <p:cNvSpPr txBox="1"/>
          <p:nvPr/>
        </p:nvSpPr>
        <p:spPr>
          <a:xfrm>
            <a:off x="137930" y="3436208"/>
            <a:ext cx="3911556" cy="1089529"/>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dirty="0">
                <a:solidFill>
                  <a:schemeClr val="bg1"/>
                </a:solidFill>
              </a:rPr>
              <a:t>The arrays represent a 2-dimensional, metal plate. Each element in the array is a </a:t>
            </a:r>
            <a:r>
              <a:rPr lang="en-US" b="1" dirty="0">
                <a:solidFill>
                  <a:schemeClr val="bg1"/>
                </a:solidFill>
              </a:rPr>
              <a:t>double</a:t>
            </a:r>
            <a:r>
              <a:rPr lang="en-US" dirty="0">
                <a:solidFill>
                  <a:schemeClr val="bg1"/>
                </a:solidFill>
              </a:rPr>
              <a:t> value that represents temperature.</a:t>
            </a:r>
          </a:p>
        </p:txBody>
      </p:sp>
      <p:sp>
        <p:nvSpPr>
          <p:cNvPr id="91" name="TextBox 90">
            <a:extLst>
              <a:ext uri="{FF2B5EF4-FFF2-40B4-BE49-F238E27FC236}">
                <a16:creationId xmlns:a16="http://schemas.microsoft.com/office/drawing/2014/main" id="{CDB837E9-04A7-49C2-BD59-8F8786C81F6A}"/>
              </a:ext>
            </a:extLst>
          </p:cNvPr>
          <p:cNvSpPr txBox="1"/>
          <p:nvPr/>
        </p:nvSpPr>
        <p:spPr>
          <a:xfrm>
            <a:off x="137930" y="4686866"/>
            <a:ext cx="3911556" cy="1089529"/>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dirty="0">
                <a:solidFill>
                  <a:schemeClr val="bg1"/>
                </a:solidFill>
              </a:rPr>
              <a:t>We will simulate the distribution of heat until a </a:t>
            </a:r>
            <a:r>
              <a:rPr lang="en-US" b="1" dirty="0">
                <a:solidFill>
                  <a:schemeClr val="bg1"/>
                </a:solidFill>
              </a:rPr>
              <a:t>minimum change value </a:t>
            </a:r>
            <a:r>
              <a:rPr lang="en-US" dirty="0">
                <a:solidFill>
                  <a:schemeClr val="bg1"/>
                </a:solidFill>
              </a:rPr>
              <a:t>is achieved, or until we exceed a </a:t>
            </a:r>
            <a:r>
              <a:rPr lang="en-US" b="1" dirty="0">
                <a:solidFill>
                  <a:schemeClr val="bg1"/>
                </a:solidFill>
              </a:rPr>
              <a:t>maximum number of iterations.</a:t>
            </a:r>
          </a:p>
        </p:txBody>
      </p:sp>
    </p:spTree>
    <p:extLst>
      <p:ext uri="{BB962C8B-B14F-4D97-AF65-F5344CB8AC3E}">
        <p14:creationId xmlns:p14="http://schemas.microsoft.com/office/powerpoint/2010/main" val="1313743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0"/>
                                        </p:tgtEl>
                                        <p:attrNameLst>
                                          <p:attrName>style.visibility</p:attrName>
                                        </p:attrNameLst>
                                      </p:cBhvr>
                                      <p:to>
                                        <p:strVal val="visible"/>
                                      </p:to>
                                    </p:set>
                                    <p:animEffect transition="in" filter="fade">
                                      <p:cBhvr>
                                        <p:cTn id="12" dur="500"/>
                                        <p:tgtEl>
                                          <p:spTgt spid="9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1"/>
                                        </p:tgtEl>
                                        <p:attrNameLst>
                                          <p:attrName>style.visibility</p:attrName>
                                        </p:attrNameLst>
                                      </p:cBhvr>
                                      <p:to>
                                        <p:strVal val="visible"/>
                                      </p:to>
                                    </p:set>
                                    <p:animEffect transition="in" filter="fade">
                                      <p:cBhvr>
                                        <p:cTn id="17" dur="500"/>
                                        <p:tgtEl>
                                          <p:spTgt spid="9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1" nodeType="clickEffect">
                                  <p:stCondLst>
                                    <p:cond delay="0"/>
                                  </p:stCondLst>
                                  <p:childTnLst>
                                    <p:animEffect transition="out" filter="fade">
                                      <p:cBhvr>
                                        <p:cTn id="21" dur="500"/>
                                        <p:tgtEl>
                                          <p:spTgt spid="6"/>
                                        </p:tgtEl>
                                      </p:cBhvr>
                                    </p:animEffect>
                                    <p:set>
                                      <p:cBhvr>
                                        <p:cTn id="22" dur="1" fill="hold">
                                          <p:stCondLst>
                                            <p:cond delay="499"/>
                                          </p:stCondLst>
                                        </p:cTn>
                                        <p:tgtEl>
                                          <p:spTgt spid="6"/>
                                        </p:tgtEl>
                                        <p:attrNameLst>
                                          <p:attrName>style.visibility</p:attrName>
                                        </p:attrNameLst>
                                      </p:cBhvr>
                                      <p:to>
                                        <p:strVal val="hidden"/>
                                      </p:to>
                                    </p:set>
                                  </p:childTnLst>
                                </p:cTn>
                              </p:par>
                            </p:childTnLst>
                          </p:cTn>
                        </p:par>
                        <p:par>
                          <p:cTn id="23" fill="hold">
                            <p:stCondLst>
                              <p:cond delay="500"/>
                            </p:stCondLst>
                            <p:childTnLst>
                              <p:par>
                                <p:cTn id="24" presetID="10" presetClass="exit" presetSubtype="0" fill="hold" grpId="1" nodeType="afterEffect">
                                  <p:stCondLst>
                                    <p:cond delay="0"/>
                                  </p:stCondLst>
                                  <p:childTnLst>
                                    <p:animEffect transition="out" filter="fade">
                                      <p:cBhvr>
                                        <p:cTn id="25" dur="500"/>
                                        <p:tgtEl>
                                          <p:spTgt spid="90"/>
                                        </p:tgtEl>
                                      </p:cBhvr>
                                    </p:animEffect>
                                    <p:set>
                                      <p:cBhvr>
                                        <p:cTn id="26" dur="1" fill="hold">
                                          <p:stCondLst>
                                            <p:cond delay="499"/>
                                          </p:stCondLst>
                                        </p:cTn>
                                        <p:tgtEl>
                                          <p:spTgt spid="90"/>
                                        </p:tgtEl>
                                        <p:attrNameLst>
                                          <p:attrName>style.visibility</p:attrName>
                                        </p:attrNameLst>
                                      </p:cBhvr>
                                      <p:to>
                                        <p:strVal val="hidden"/>
                                      </p:to>
                                    </p:set>
                                  </p:childTnLst>
                                </p:cTn>
                              </p:par>
                            </p:childTnLst>
                          </p:cTn>
                        </p:par>
                        <p:par>
                          <p:cTn id="27" fill="hold">
                            <p:stCondLst>
                              <p:cond delay="1000"/>
                            </p:stCondLst>
                            <p:childTnLst>
                              <p:par>
                                <p:cTn id="28" presetID="10" presetClass="exit" presetSubtype="0" fill="hold" grpId="1" nodeType="afterEffect">
                                  <p:stCondLst>
                                    <p:cond delay="0"/>
                                  </p:stCondLst>
                                  <p:childTnLst>
                                    <p:animEffect transition="out" filter="fade">
                                      <p:cBhvr>
                                        <p:cTn id="29" dur="500"/>
                                        <p:tgtEl>
                                          <p:spTgt spid="91"/>
                                        </p:tgtEl>
                                      </p:cBhvr>
                                    </p:animEffect>
                                    <p:set>
                                      <p:cBhvr>
                                        <p:cTn id="30" dur="1" fill="hold">
                                          <p:stCondLst>
                                            <p:cond delay="499"/>
                                          </p:stCondLst>
                                        </p:cTn>
                                        <p:tgtEl>
                                          <p:spTgt spid="9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90" grpId="0"/>
      <p:bldP spid="90" grpId="1"/>
      <p:bldP spid="91" grpId="0"/>
      <p:bldP spid="91" grpId="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NVIDIA’S HPC COMPILERS (aka PGI)</a:t>
            </a:r>
          </a:p>
        </p:txBody>
      </p:sp>
      <p:sp>
        <p:nvSpPr>
          <p:cNvPr id="6" name="Content Placeholder 5"/>
          <p:cNvSpPr>
            <a:spLocks noGrp="1"/>
          </p:cNvSpPr>
          <p:nvPr>
            <p:ph idx="1"/>
          </p:nvPr>
        </p:nvSpPr>
        <p:spPr>
          <a:xfrm>
            <a:off x="436740" y="2103035"/>
            <a:ext cx="9948672" cy="2123907"/>
          </a:xfrm>
        </p:spPr>
        <p:txBody>
          <a:bodyPr/>
          <a:lstStyle/>
          <a:p>
            <a:r>
              <a:rPr lang="en-US" sz="1800" dirty="0" err="1"/>
              <a:t>nvc</a:t>
            </a:r>
            <a:r>
              <a:rPr lang="en-US" sz="1800" dirty="0"/>
              <a:t> - The command to compile C code (Formerly Known As ‘</a:t>
            </a:r>
            <a:r>
              <a:rPr lang="en-US" sz="1800" dirty="0" err="1"/>
              <a:t>pgcc</a:t>
            </a:r>
            <a:r>
              <a:rPr lang="en-US" sz="1800" dirty="0"/>
              <a:t>’)</a:t>
            </a:r>
          </a:p>
          <a:p>
            <a:r>
              <a:rPr lang="en-US" sz="1800" dirty="0" err="1"/>
              <a:t>nvc</a:t>
            </a:r>
            <a:r>
              <a:rPr lang="en-US" sz="1800" dirty="0"/>
              <a:t>++ - The command to compile C++ code (Formerly Known As ‘</a:t>
            </a:r>
            <a:r>
              <a:rPr lang="en-US" sz="1800" dirty="0" err="1"/>
              <a:t>pgc</a:t>
            </a:r>
            <a:r>
              <a:rPr lang="en-US" sz="1800" dirty="0"/>
              <a:t>++’)</a:t>
            </a:r>
          </a:p>
          <a:p>
            <a:r>
              <a:rPr lang="en-US" sz="1800" dirty="0" err="1"/>
              <a:t>nvfortran</a:t>
            </a:r>
            <a:r>
              <a:rPr lang="en-US" sz="1800" dirty="0"/>
              <a:t> - The command to compile Fortran code (Formerly Known As ‘</a:t>
            </a:r>
            <a:r>
              <a:rPr lang="en-US" sz="1800" dirty="0" err="1"/>
              <a:t>pgfortran</a:t>
            </a:r>
            <a:r>
              <a:rPr lang="en-US" sz="1800" dirty="0"/>
              <a:t>/pgf90/pgf95/pgf77)</a:t>
            </a:r>
            <a:endParaRPr lang="en-US" sz="2400" dirty="0"/>
          </a:p>
          <a:p>
            <a:r>
              <a:rPr lang="en-US" sz="1800" dirty="0"/>
              <a:t>The -fast flag instructs the compiler to optimize the code to the best of its abilities</a:t>
            </a:r>
          </a:p>
        </p:txBody>
      </p:sp>
      <p:sp>
        <p:nvSpPr>
          <p:cNvPr id="7" name="Text Placeholder 6"/>
          <p:cNvSpPr>
            <a:spLocks noGrp="1"/>
          </p:cNvSpPr>
          <p:nvPr>
            <p:ph type="body" sz="quarter" idx="10"/>
          </p:nvPr>
        </p:nvSpPr>
        <p:spPr/>
        <p:txBody>
          <a:bodyPr/>
          <a:lstStyle/>
          <a:p>
            <a:r>
              <a:rPr lang="en-GB" dirty="0"/>
              <a:t>NVIDIA Compiler Names (PGI names still work)</a:t>
            </a:r>
            <a:endParaRPr lang="en-US" dirty="0"/>
          </a:p>
        </p:txBody>
      </p:sp>
      <p:sp>
        <p:nvSpPr>
          <p:cNvPr id="8" name="TextBox 7">
            <a:extLst>
              <a:ext uri="{FF2B5EF4-FFF2-40B4-BE49-F238E27FC236}">
                <a16:creationId xmlns:a16="http://schemas.microsoft.com/office/drawing/2014/main" id="{5981A746-6EDE-4134-8268-C146EFE70DA7}"/>
              </a:ext>
            </a:extLst>
          </p:cNvPr>
          <p:cNvSpPr txBox="1"/>
          <p:nvPr/>
        </p:nvSpPr>
        <p:spPr>
          <a:xfrm>
            <a:off x="436740" y="4419698"/>
            <a:ext cx="3946724" cy="923330"/>
          </a:xfrm>
          <a:prstGeom prst="rect">
            <a:avLst/>
          </a:prstGeom>
          <a:solidFill>
            <a:schemeClr val="tx1">
              <a:lumMod val="95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defTabSz="228600">
              <a:lnSpc>
                <a:spcPct val="90000"/>
              </a:lnSpc>
            </a:pPr>
            <a:r>
              <a:rPr lang="en-US" sz="2000" dirty="0">
                <a:solidFill>
                  <a:schemeClr val="bg1"/>
                </a:solidFill>
                <a:latin typeface="Consolas" panose="020B0609020204030204" pitchFamily="49" charset="0"/>
                <a:cs typeface="Courier New" panose="02070309020205020404" pitchFamily="49" charset="0"/>
              </a:rPr>
              <a:t>$	</a:t>
            </a:r>
            <a:r>
              <a:rPr lang="en-US" sz="2000" dirty="0" err="1">
                <a:solidFill>
                  <a:schemeClr val="bg1"/>
                </a:solidFill>
                <a:latin typeface="Consolas" panose="020B0609020204030204" pitchFamily="49" charset="0"/>
                <a:cs typeface="Courier New" panose="02070309020205020404" pitchFamily="49" charset="0"/>
              </a:rPr>
              <a:t>pgcc</a:t>
            </a:r>
            <a:r>
              <a:rPr lang="en-US" sz="2000" dirty="0">
                <a:solidFill>
                  <a:schemeClr val="bg1"/>
                </a:solidFill>
                <a:latin typeface="Consolas" panose="020B0609020204030204" pitchFamily="49" charset="0"/>
                <a:cs typeface="Courier New" panose="02070309020205020404" pitchFamily="49" charset="0"/>
              </a:rPr>
              <a:t> –fast </a:t>
            </a:r>
            <a:r>
              <a:rPr lang="en-US" sz="2000" dirty="0" err="1">
                <a:solidFill>
                  <a:schemeClr val="bg1"/>
                </a:solidFill>
                <a:latin typeface="Consolas" panose="020B0609020204030204" pitchFamily="49" charset="0"/>
                <a:cs typeface="Courier New" panose="02070309020205020404" pitchFamily="49" charset="0"/>
              </a:rPr>
              <a:t>main.c</a:t>
            </a:r>
            <a:endParaRPr lang="en-US" sz="2000" dirty="0">
              <a:solidFill>
                <a:schemeClr val="bg1"/>
              </a:solidFill>
              <a:latin typeface="Consolas" panose="020B0609020204030204" pitchFamily="49" charset="0"/>
              <a:cs typeface="Courier New" panose="02070309020205020404" pitchFamily="49" charset="0"/>
            </a:endParaRPr>
          </a:p>
          <a:p>
            <a:pPr defTabSz="228600">
              <a:lnSpc>
                <a:spcPct val="90000"/>
              </a:lnSpc>
            </a:pPr>
            <a:r>
              <a:rPr lang="en-US" sz="2000" dirty="0">
                <a:solidFill>
                  <a:schemeClr val="bg1"/>
                </a:solidFill>
                <a:latin typeface="Consolas" panose="020B0609020204030204" pitchFamily="49" charset="0"/>
                <a:cs typeface="Courier New" panose="02070309020205020404" pitchFamily="49" charset="0"/>
              </a:rPr>
              <a:t>$	</a:t>
            </a:r>
            <a:r>
              <a:rPr lang="en-US" sz="2000" dirty="0" err="1">
                <a:solidFill>
                  <a:schemeClr val="bg1"/>
                </a:solidFill>
                <a:latin typeface="Consolas" panose="020B0609020204030204" pitchFamily="49" charset="0"/>
                <a:cs typeface="Courier New" panose="02070309020205020404" pitchFamily="49" charset="0"/>
              </a:rPr>
              <a:t>pgc</a:t>
            </a:r>
            <a:r>
              <a:rPr lang="en-US" sz="2000" dirty="0">
                <a:solidFill>
                  <a:schemeClr val="bg1"/>
                </a:solidFill>
                <a:latin typeface="Consolas" panose="020B0609020204030204" pitchFamily="49" charset="0"/>
                <a:cs typeface="Courier New" panose="02070309020205020404" pitchFamily="49" charset="0"/>
              </a:rPr>
              <a:t>++ -fast main.cpp</a:t>
            </a:r>
          </a:p>
          <a:p>
            <a:pPr defTabSz="228600">
              <a:lnSpc>
                <a:spcPct val="90000"/>
              </a:lnSpc>
            </a:pPr>
            <a:r>
              <a:rPr lang="en-US" sz="2000" dirty="0">
                <a:solidFill>
                  <a:schemeClr val="bg1"/>
                </a:solidFill>
                <a:latin typeface="Consolas" panose="020B0609020204030204" pitchFamily="49" charset="0"/>
                <a:cs typeface="Courier New" panose="02070309020205020404" pitchFamily="49" charset="0"/>
              </a:rPr>
              <a:t>$	</a:t>
            </a:r>
            <a:r>
              <a:rPr lang="en-US" sz="2000" dirty="0" err="1">
                <a:solidFill>
                  <a:schemeClr val="bg1"/>
                </a:solidFill>
                <a:latin typeface="Consolas" panose="020B0609020204030204" pitchFamily="49" charset="0"/>
                <a:cs typeface="Courier New" panose="02070309020205020404" pitchFamily="49" charset="0"/>
              </a:rPr>
              <a:t>pgfortran</a:t>
            </a:r>
            <a:r>
              <a:rPr lang="en-US" sz="2000" dirty="0">
                <a:solidFill>
                  <a:schemeClr val="bg1"/>
                </a:solidFill>
                <a:latin typeface="Consolas" panose="020B0609020204030204" pitchFamily="49" charset="0"/>
                <a:cs typeface="Courier New" panose="02070309020205020404" pitchFamily="49" charset="0"/>
              </a:rPr>
              <a:t> –fast main.F90</a:t>
            </a:r>
          </a:p>
        </p:txBody>
      </p:sp>
    </p:spTree>
    <p:extLst>
      <p:ext uri="{BB962C8B-B14F-4D97-AF65-F5344CB8AC3E}">
        <p14:creationId xmlns:p14="http://schemas.microsoft.com/office/powerpoint/2010/main" val="252306173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TextBox 92">
            <a:extLst>
              <a:ext uri="{FF2B5EF4-FFF2-40B4-BE49-F238E27FC236}">
                <a16:creationId xmlns:a16="http://schemas.microsoft.com/office/drawing/2014/main" id="{56A0DBFC-9C21-420C-8CEE-A55818BBFC62}"/>
              </a:ext>
            </a:extLst>
          </p:cNvPr>
          <p:cNvSpPr txBox="1"/>
          <p:nvPr/>
        </p:nvSpPr>
        <p:spPr>
          <a:xfrm>
            <a:off x="154958" y="4054002"/>
            <a:ext cx="3911556" cy="84023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dirty="0">
                <a:solidFill>
                  <a:schemeClr val="bg1"/>
                </a:solidFill>
              </a:rPr>
              <a:t>We will take the average of the neighboring cells, and record it in </a:t>
            </a:r>
            <a:r>
              <a:rPr lang="en-US" b="1" dirty="0">
                <a:solidFill>
                  <a:schemeClr val="bg1"/>
                </a:solidFill>
              </a:rPr>
              <a:t>Anew.</a:t>
            </a:r>
          </a:p>
        </p:txBody>
      </p:sp>
      <p:sp>
        <p:nvSpPr>
          <p:cNvPr id="125" name="Rectangle 124">
            <a:extLst>
              <a:ext uri="{FF2B5EF4-FFF2-40B4-BE49-F238E27FC236}">
                <a16:creationId xmlns:a16="http://schemas.microsoft.com/office/drawing/2014/main" id="{52605C73-8A36-4626-8B95-EAB692B08E4B}"/>
              </a:ext>
            </a:extLst>
          </p:cNvPr>
          <p:cNvSpPr/>
          <p:nvPr/>
        </p:nvSpPr>
        <p:spPr>
          <a:xfrm>
            <a:off x="9329010" y="4040921"/>
            <a:ext cx="578069" cy="578069"/>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ectangle 110">
            <a:extLst>
              <a:ext uri="{FF2B5EF4-FFF2-40B4-BE49-F238E27FC236}">
                <a16:creationId xmlns:a16="http://schemas.microsoft.com/office/drawing/2014/main" id="{45D6600A-9524-4F0D-9984-17158BE2128C}"/>
              </a:ext>
            </a:extLst>
          </p:cNvPr>
          <p:cNvSpPr/>
          <p:nvPr/>
        </p:nvSpPr>
        <p:spPr>
          <a:xfrm>
            <a:off x="8752955" y="4043418"/>
            <a:ext cx="578069" cy="578069"/>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a:extLst>
              <a:ext uri="{FF2B5EF4-FFF2-40B4-BE49-F238E27FC236}">
                <a16:creationId xmlns:a16="http://schemas.microsoft.com/office/drawing/2014/main" id="{7ACC34E1-5AB7-4E24-A3A1-4D3FA975DDCD}"/>
              </a:ext>
            </a:extLst>
          </p:cNvPr>
          <p:cNvSpPr/>
          <p:nvPr/>
        </p:nvSpPr>
        <p:spPr>
          <a:xfrm>
            <a:off x="9333984" y="3455594"/>
            <a:ext cx="578069" cy="578069"/>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ectangle 93">
            <a:extLst>
              <a:ext uri="{FF2B5EF4-FFF2-40B4-BE49-F238E27FC236}">
                <a16:creationId xmlns:a16="http://schemas.microsoft.com/office/drawing/2014/main" id="{61F48F83-C168-4CC6-BFA4-EBE1193C7397}"/>
              </a:ext>
            </a:extLst>
          </p:cNvPr>
          <p:cNvSpPr/>
          <p:nvPr/>
        </p:nvSpPr>
        <p:spPr>
          <a:xfrm>
            <a:off x="8752959" y="3455594"/>
            <a:ext cx="578069" cy="578069"/>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EEC7CAF-616B-4B9D-8A53-53AFE9380A1C}"/>
              </a:ext>
            </a:extLst>
          </p:cNvPr>
          <p:cNvSpPr>
            <a:spLocks noGrp="1"/>
          </p:cNvSpPr>
          <p:nvPr>
            <p:ph type="title"/>
          </p:nvPr>
        </p:nvSpPr>
        <p:spPr>
          <a:xfrm>
            <a:off x="476791" y="633526"/>
            <a:ext cx="6270850" cy="618631"/>
          </a:xfrm>
        </p:spPr>
        <p:txBody>
          <a:bodyPr/>
          <a:lstStyle/>
          <a:p>
            <a:r>
              <a:rPr lang="en-US" dirty="0"/>
              <a:t>Laplace heat transfer</a:t>
            </a:r>
          </a:p>
        </p:txBody>
      </p:sp>
      <p:sp>
        <p:nvSpPr>
          <p:cNvPr id="4" name="Text Placeholder 3">
            <a:extLst>
              <a:ext uri="{FF2B5EF4-FFF2-40B4-BE49-F238E27FC236}">
                <a16:creationId xmlns:a16="http://schemas.microsoft.com/office/drawing/2014/main" id="{ADA9E8DA-D20E-4660-9109-2E69C2411F83}"/>
              </a:ext>
            </a:extLst>
          </p:cNvPr>
          <p:cNvSpPr>
            <a:spLocks noGrp="1"/>
          </p:cNvSpPr>
          <p:nvPr>
            <p:ph type="body" sz="quarter" idx="10"/>
          </p:nvPr>
        </p:nvSpPr>
        <p:spPr/>
        <p:txBody>
          <a:bodyPr/>
          <a:lstStyle/>
          <a:p>
            <a:r>
              <a:rPr lang="en-US" dirty="0"/>
              <a:t>Introduction to lab code - technical</a:t>
            </a:r>
          </a:p>
        </p:txBody>
      </p:sp>
      <p:sp>
        <p:nvSpPr>
          <p:cNvPr id="28" name="Rectangle 27">
            <a:extLst>
              <a:ext uri="{FF2B5EF4-FFF2-40B4-BE49-F238E27FC236}">
                <a16:creationId xmlns:a16="http://schemas.microsoft.com/office/drawing/2014/main" id="{BB82348D-B58D-460C-AED0-7490BF95E20F}"/>
              </a:ext>
            </a:extLst>
          </p:cNvPr>
          <p:cNvSpPr/>
          <p:nvPr/>
        </p:nvSpPr>
        <p:spPr>
          <a:xfrm>
            <a:off x="4174390" y="2877527"/>
            <a:ext cx="578069" cy="578069"/>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0.0</a:t>
            </a:r>
          </a:p>
        </p:txBody>
      </p:sp>
      <p:sp>
        <p:nvSpPr>
          <p:cNvPr id="54" name="Rectangle 53">
            <a:extLst>
              <a:ext uri="{FF2B5EF4-FFF2-40B4-BE49-F238E27FC236}">
                <a16:creationId xmlns:a16="http://schemas.microsoft.com/office/drawing/2014/main" id="{1D791A15-7B55-4C70-9819-BC7393BB671A}"/>
              </a:ext>
            </a:extLst>
          </p:cNvPr>
          <p:cNvSpPr/>
          <p:nvPr/>
        </p:nvSpPr>
        <p:spPr>
          <a:xfrm>
            <a:off x="4752459" y="2877527"/>
            <a:ext cx="578069" cy="578069"/>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0.0</a:t>
            </a:r>
          </a:p>
        </p:txBody>
      </p:sp>
      <p:sp>
        <p:nvSpPr>
          <p:cNvPr id="55" name="Rectangle 54">
            <a:extLst>
              <a:ext uri="{FF2B5EF4-FFF2-40B4-BE49-F238E27FC236}">
                <a16:creationId xmlns:a16="http://schemas.microsoft.com/office/drawing/2014/main" id="{42561595-D22F-456F-864F-DD054C9084AF}"/>
              </a:ext>
            </a:extLst>
          </p:cNvPr>
          <p:cNvSpPr/>
          <p:nvPr/>
        </p:nvSpPr>
        <p:spPr>
          <a:xfrm>
            <a:off x="5330528" y="2877527"/>
            <a:ext cx="578069" cy="578069"/>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0.0</a:t>
            </a:r>
          </a:p>
        </p:txBody>
      </p:sp>
      <p:sp>
        <p:nvSpPr>
          <p:cNvPr id="56" name="Rectangle 55">
            <a:extLst>
              <a:ext uri="{FF2B5EF4-FFF2-40B4-BE49-F238E27FC236}">
                <a16:creationId xmlns:a16="http://schemas.microsoft.com/office/drawing/2014/main" id="{6ACA3FDB-5581-4DCC-AD28-6FCA3A282042}"/>
              </a:ext>
            </a:extLst>
          </p:cNvPr>
          <p:cNvSpPr/>
          <p:nvPr/>
        </p:nvSpPr>
        <p:spPr>
          <a:xfrm>
            <a:off x="5908597" y="2877527"/>
            <a:ext cx="578069" cy="578069"/>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0.0</a:t>
            </a:r>
          </a:p>
        </p:txBody>
      </p:sp>
      <p:sp>
        <p:nvSpPr>
          <p:cNvPr id="57" name="Rectangle 56">
            <a:extLst>
              <a:ext uri="{FF2B5EF4-FFF2-40B4-BE49-F238E27FC236}">
                <a16:creationId xmlns:a16="http://schemas.microsoft.com/office/drawing/2014/main" id="{1A4803BC-BED5-413A-B53D-A8456B8DEB3A}"/>
              </a:ext>
            </a:extLst>
          </p:cNvPr>
          <p:cNvSpPr/>
          <p:nvPr/>
        </p:nvSpPr>
        <p:spPr>
          <a:xfrm>
            <a:off x="4174390" y="3455596"/>
            <a:ext cx="578069" cy="578069"/>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0.0</a:t>
            </a:r>
          </a:p>
        </p:txBody>
      </p:sp>
      <p:sp>
        <p:nvSpPr>
          <p:cNvPr id="58" name="Rectangle 57">
            <a:extLst>
              <a:ext uri="{FF2B5EF4-FFF2-40B4-BE49-F238E27FC236}">
                <a16:creationId xmlns:a16="http://schemas.microsoft.com/office/drawing/2014/main" id="{A9BD90CE-2B5F-43AE-8708-BE3F6EB233ED}"/>
              </a:ext>
            </a:extLst>
          </p:cNvPr>
          <p:cNvSpPr/>
          <p:nvPr/>
        </p:nvSpPr>
        <p:spPr>
          <a:xfrm>
            <a:off x="4752459" y="3455596"/>
            <a:ext cx="578069" cy="578069"/>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0.0</a:t>
            </a:r>
          </a:p>
        </p:txBody>
      </p:sp>
      <p:sp>
        <p:nvSpPr>
          <p:cNvPr id="59" name="Rectangle 58">
            <a:extLst>
              <a:ext uri="{FF2B5EF4-FFF2-40B4-BE49-F238E27FC236}">
                <a16:creationId xmlns:a16="http://schemas.microsoft.com/office/drawing/2014/main" id="{0D9C5D2E-1498-42AE-B43F-9C2E000C129F}"/>
              </a:ext>
            </a:extLst>
          </p:cNvPr>
          <p:cNvSpPr/>
          <p:nvPr/>
        </p:nvSpPr>
        <p:spPr>
          <a:xfrm>
            <a:off x="5330528" y="3455596"/>
            <a:ext cx="578069" cy="578069"/>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0.0</a:t>
            </a:r>
          </a:p>
        </p:txBody>
      </p:sp>
      <p:sp>
        <p:nvSpPr>
          <p:cNvPr id="60" name="Rectangle 59">
            <a:extLst>
              <a:ext uri="{FF2B5EF4-FFF2-40B4-BE49-F238E27FC236}">
                <a16:creationId xmlns:a16="http://schemas.microsoft.com/office/drawing/2014/main" id="{C3DBAE54-8904-457D-BEEC-C9AD584FD01B}"/>
              </a:ext>
            </a:extLst>
          </p:cNvPr>
          <p:cNvSpPr/>
          <p:nvPr/>
        </p:nvSpPr>
        <p:spPr>
          <a:xfrm>
            <a:off x="5908597" y="3455596"/>
            <a:ext cx="578069" cy="578069"/>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0.0</a:t>
            </a:r>
          </a:p>
        </p:txBody>
      </p:sp>
      <p:sp>
        <p:nvSpPr>
          <p:cNvPr id="61" name="Rectangle 60">
            <a:extLst>
              <a:ext uri="{FF2B5EF4-FFF2-40B4-BE49-F238E27FC236}">
                <a16:creationId xmlns:a16="http://schemas.microsoft.com/office/drawing/2014/main" id="{1372AEB4-7D68-4C89-8088-FE0860A0994A}"/>
              </a:ext>
            </a:extLst>
          </p:cNvPr>
          <p:cNvSpPr/>
          <p:nvPr/>
        </p:nvSpPr>
        <p:spPr>
          <a:xfrm>
            <a:off x="4174390" y="4033665"/>
            <a:ext cx="578069" cy="578069"/>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0.0</a:t>
            </a:r>
          </a:p>
        </p:txBody>
      </p:sp>
      <p:sp>
        <p:nvSpPr>
          <p:cNvPr id="62" name="Rectangle 61">
            <a:extLst>
              <a:ext uri="{FF2B5EF4-FFF2-40B4-BE49-F238E27FC236}">
                <a16:creationId xmlns:a16="http://schemas.microsoft.com/office/drawing/2014/main" id="{D6DEABB5-654F-43CE-ACF9-EA702474C4B7}"/>
              </a:ext>
            </a:extLst>
          </p:cNvPr>
          <p:cNvSpPr/>
          <p:nvPr/>
        </p:nvSpPr>
        <p:spPr>
          <a:xfrm>
            <a:off x="4752459" y="4033665"/>
            <a:ext cx="578069" cy="578069"/>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0.0</a:t>
            </a:r>
          </a:p>
        </p:txBody>
      </p:sp>
      <p:sp>
        <p:nvSpPr>
          <p:cNvPr id="63" name="Rectangle 62">
            <a:extLst>
              <a:ext uri="{FF2B5EF4-FFF2-40B4-BE49-F238E27FC236}">
                <a16:creationId xmlns:a16="http://schemas.microsoft.com/office/drawing/2014/main" id="{79C10788-3394-4DEE-A681-08DE5324762D}"/>
              </a:ext>
            </a:extLst>
          </p:cNvPr>
          <p:cNvSpPr/>
          <p:nvPr/>
        </p:nvSpPr>
        <p:spPr>
          <a:xfrm>
            <a:off x="5330528" y="4033665"/>
            <a:ext cx="578069" cy="578069"/>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0.0</a:t>
            </a:r>
          </a:p>
        </p:txBody>
      </p:sp>
      <p:sp>
        <p:nvSpPr>
          <p:cNvPr id="64" name="Rectangle 63">
            <a:extLst>
              <a:ext uri="{FF2B5EF4-FFF2-40B4-BE49-F238E27FC236}">
                <a16:creationId xmlns:a16="http://schemas.microsoft.com/office/drawing/2014/main" id="{6FF977D3-62A2-42A5-8D85-A7CCA4AEEDA3}"/>
              </a:ext>
            </a:extLst>
          </p:cNvPr>
          <p:cNvSpPr/>
          <p:nvPr/>
        </p:nvSpPr>
        <p:spPr>
          <a:xfrm>
            <a:off x="5908597" y="4033665"/>
            <a:ext cx="578069" cy="578069"/>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0.0</a:t>
            </a:r>
          </a:p>
        </p:txBody>
      </p:sp>
      <p:sp>
        <p:nvSpPr>
          <p:cNvPr id="65" name="Rectangle 64">
            <a:extLst>
              <a:ext uri="{FF2B5EF4-FFF2-40B4-BE49-F238E27FC236}">
                <a16:creationId xmlns:a16="http://schemas.microsoft.com/office/drawing/2014/main" id="{8E626CBD-B5A3-4958-BD57-2C3E5269274D}"/>
              </a:ext>
            </a:extLst>
          </p:cNvPr>
          <p:cNvSpPr/>
          <p:nvPr/>
        </p:nvSpPr>
        <p:spPr>
          <a:xfrm>
            <a:off x="4174390" y="4611734"/>
            <a:ext cx="578069" cy="578069"/>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0.0</a:t>
            </a:r>
          </a:p>
        </p:txBody>
      </p:sp>
      <p:sp>
        <p:nvSpPr>
          <p:cNvPr id="66" name="Rectangle 65">
            <a:extLst>
              <a:ext uri="{FF2B5EF4-FFF2-40B4-BE49-F238E27FC236}">
                <a16:creationId xmlns:a16="http://schemas.microsoft.com/office/drawing/2014/main" id="{B8995C64-BED3-44C9-9F11-0F3FBFDF11AF}"/>
              </a:ext>
            </a:extLst>
          </p:cNvPr>
          <p:cNvSpPr/>
          <p:nvPr/>
        </p:nvSpPr>
        <p:spPr>
          <a:xfrm>
            <a:off x="4752459" y="4611734"/>
            <a:ext cx="578069" cy="578069"/>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0.0</a:t>
            </a:r>
          </a:p>
        </p:txBody>
      </p:sp>
      <p:sp>
        <p:nvSpPr>
          <p:cNvPr id="67" name="Rectangle 66">
            <a:extLst>
              <a:ext uri="{FF2B5EF4-FFF2-40B4-BE49-F238E27FC236}">
                <a16:creationId xmlns:a16="http://schemas.microsoft.com/office/drawing/2014/main" id="{58C4131F-367D-412D-9E93-0CC431933282}"/>
              </a:ext>
            </a:extLst>
          </p:cNvPr>
          <p:cNvSpPr/>
          <p:nvPr/>
        </p:nvSpPr>
        <p:spPr>
          <a:xfrm>
            <a:off x="5330528" y="4611734"/>
            <a:ext cx="578069" cy="578069"/>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0.0</a:t>
            </a:r>
          </a:p>
        </p:txBody>
      </p:sp>
      <p:sp>
        <p:nvSpPr>
          <p:cNvPr id="68" name="Rectangle 67">
            <a:extLst>
              <a:ext uri="{FF2B5EF4-FFF2-40B4-BE49-F238E27FC236}">
                <a16:creationId xmlns:a16="http://schemas.microsoft.com/office/drawing/2014/main" id="{1BABD3B0-A256-474A-91B8-753361C2839A}"/>
              </a:ext>
            </a:extLst>
          </p:cNvPr>
          <p:cNvSpPr/>
          <p:nvPr/>
        </p:nvSpPr>
        <p:spPr>
          <a:xfrm>
            <a:off x="5908597" y="4611734"/>
            <a:ext cx="578069" cy="578069"/>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0.0</a:t>
            </a:r>
          </a:p>
        </p:txBody>
      </p:sp>
      <p:sp>
        <p:nvSpPr>
          <p:cNvPr id="69" name="Rectangle 68">
            <a:extLst>
              <a:ext uri="{FF2B5EF4-FFF2-40B4-BE49-F238E27FC236}">
                <a16:creationId xmlns:a16="http://schemas.microsoft.com/office/drawing/2014/main" id="{47090B05-B6A0-46D5-80CD-B3B219FC9106}"/>
              </a:ext>
            </a:extLst>
          </p:cNvPr>
          <p:cNvSpPr/>
          <p:nvPr/>
        </p:nvSpPr>
        <p:spPr>
          <a:xfrm>
            <a:off x="8174890" y="2877527"/>
            <a:ext cx="578069" cy="578069"/>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0.0</a:t>
            </a:r>
          </a:p>
        </p:txBody>
      </p:sp>
      <p:sp>
        <p:nvSpPr>
          <p:cNvPr id="70" name="Rectangle 69">
            <a:extLst>
              <a:ext uri="{FF2B5EF4-FFF2-40B4-BE49-F238E27FC236}">
                <a16:creationId xmlns:a16="http://schemas.microsoft.com/office/drawing/2014/main" id="{67E6D09D-C385-474D-933F-610208A46EA6}"/>
              </a:ext>
            </a:extLst>
          </p:cNvPr>
          <p:cNvSpPr/>
          <p:nvPr/>
        </p:nvSpPr>
        <p:spPr>
          <a:xfrm>
            <a:off x="8752959" y="2877527"/>
            <a:ext cx="578069" cy="578069"/>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0.0</a:t>
            </a:r>
          </a:p>
        </p:txBody>
      </p:sp>
      <p:sp>
        <p:nvSpPr>
          <p:cNvPr id="71" name="Rectangle 70">
            <a:extLst>
              <a:ext uri="{FF2B5EF4-FFF2-40B4-BE49-F238E27FC236}">
                <a16:creationId xmlns:a16="http://schemas.microsoft.com/office/drawing/2014/main" id="{85F8C33B-8B80-4F01-B7CE-3B403ADC1A6C}"/>
              </a:ext>
            </a:extLst>
          </p:cNvPr>
          <p:cNvSpPr/>
          <p:nvPr/>
        </p:nvSpPr>
        <p:spPr>
          <a:xfrm>
            <a:off x="9331028" y="2877527"/>
            <a:ext cx="578069" cy="578069"/>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0.0</a:t>
            </a:r>
          </a:p>
        </p:txBody>
      </p:sp>
      <p:sp>
        <p:nvSpPr>
          <p:cNvPr id="72" name="Rectangle 71">
            <a:extLst>
              <a:ext uri="{FF2B5EF4-FFF2-40B4-BE49-F238E27FC236}">
                <a16:creationId xmlns:a16="http://schemas.microsoft.com/office/drawing/2014/main" id="{D1871FAD-8729-4D6F-B1A2-4A1A193E85DC}"/>
              </a:ext>
            </a:extLst>
          </p:cNvPr>
          <p:cNvSpPr/>
          <p:nvPr/>
        </p:nvSpPr>
        <p:spPr>
          <a:xfrm>
            <a:off x="9909097" y="2877527"/>
            <a:ext cx="578069" cy="578069"/>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0.0</a:t>
            </a:r>
          </a:p>
        </p:txBody>
      </p:sp>
      <p:sp>
        <p:nvSpPr>
          <p:cNvPr id="73" name="Rectangle 72">
            <a:extLst>
              <a:ext uri="{FF2B5EF4-FFF2-40B4-BE49-F238E27FC236}">
                <a16:creationId xmlns:a16="http://schemas.microsoft.com/office/drawing/2014/main" id="{9B9A2C8B-432B-444A-82BE-9288B263ED8D}"/>
              </a:ext>
            </a:extLst>
          </p:cNvPr>
          <p:cNvSpPr/>
          <p:nvPr/>
        </p:nvSpPr>
        <p:spPr>
          <a:xfrm>
            <a:off x="8174890" y="3455596"/>
            <a:ext cx="578069" cy="578069"/>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0.0</a:t>
            </a:r>
          </a:p>
        </p:txBody>
      </p:sp>
      <p:sp>
        <p:nvSpPr>
          <p:cNvPr id="74" name="Rectangle 73">
            <a:extLst>
              <a:ext uri="{FF2B5EF4-FFF2-40B4-BE49-F238E27FC236}">
                <a16:creationId xmlns:a16="http://schemas.microsoft.com/office/drawing/2014/main" id="{33A23845-E226-4F19-98E8-624042A8522F}"/>
              </a:ext>
            </a:extLst>
          </p:cNvPr>
          <p:cNvSpPr/>
          <p:nvPr/>
        </p:nvSpPr>
        <p:spPr>
          <a:xfrm>
            <a:off x="8752959" y="3455596"/>
            <a:ext cx="578069" cy="578069"/>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0.0</a:t>
            </a:r>
          </a:p>
        </p:txBody>
      </p:sp>
      <p:sp>
        <p:nvSpPr>
          <p:cNvPr id="75" name="Rectangle 74">
            <a:extLst>
              <a:ext uri="{FF2B5EF4-FFF2-40B4-BE49-F238E27FC236}">
                <a16:creationId xmlns:a16="http://schemas.microsoft.com/office/drawing/2014/main" id="{F5B67D66-6991-4974-814D-59D476529C20}"/>
              </a:ext>
            </a:extLst>
          </p:cNvPr>
          <p:cNvSpPr/>
          <p:nvPr/>
        </p:nvSpPr>
        <p:spPr>
          <a:xfrm>
            <a:off x="9331028" y="3455596"/>
            <a:ext cx="578069" cy="578069"/>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0.0</a:t>
            </a:r>
          </a:p>
        </p:txBody>
      </p:sp>
      <p:sp>
        <p:nvSpPr>
          <p:cNvPr id="76" name="Rectangle 75">
            <a:extLst>
              <a:ext uri="{FF2B5EF4-FFF2-40B4-BE49-F238E27FC236}">
                <a16:creationId xmlns:a16="http://schemas.microsoft.com/office/drawing/2014/main" id="{F176A2B4-B9F9-4B94-A9F3-A8B9CDD927CD}"/>
              </a:ext>
            </a:extLst>
          </p:cNvPr>
          <p:cNvSpPr/>
          <p:nvPr/>
        </p:nvSpPr>
        <p:spPr>
          <a:xfrm>
            <a:off x="9909097" y="3455596"/>
            <a:ext cx="578069" cy="578069"/>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0.0</a:t>
            </a:r>
          </a:p>
        </p:txBody>
      </p:sp>
      <p:sp>
        <p:nvSpPr>
          <p:cNvPr id="77" name="Rectangle 76">
            <a:extLst>
              <a:ext uri="{FF2B5EF4-FFF2-40B4-BE49-F238E27FC236}">
                <a16:creationId xmlns:a16="http://schemas.microsoft.com/office/drawing/2014/main" id="{2D02C7FF-F898-4BF9-9CB2-754FE89FF675}"/>
              </a:ext>
            </a:extLst>
          </p:cNvPr>
          <p:cNvSpPr/>
          <p:nvPr/>
        </p:nvSpPr>
        <p:spPr>
          <a:xfrm>
            <a:off x="8174890" y="4033665"/>
            <a:ext cx="578069" cy="578069"/>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0.0</a:t>
            </a:r>
          </a:p>
        </p:txBody>
      </p:sp>
      <p:sp>
        <p:nvSpPr>
          <p:cNvPr id="78" name="Rectangle 77">
            <a:extLst>
              <a:ext uri="{FF2B5EF4-FFF2-40B4-BE49-F238E27FC236}">
                <a16:creationId xmlns:a16="http://schemas.microsoft.com/office/drawing/2014/main" id="{87DD196E-8A76-4C1E-906E-E38A323429CF}"/>
              </a:ext>
            </a:extLst>
          </p:cNvPr>
          <p:cNvSpPr/>
          <p:nvPr/>
        </p:nvSpPr>
        <p:spPr>
          <a:xfrm>
            <a:off x="8752959" y="4033665"/>
            <a:ext cx="578069" cy="578069"/>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0.0</a:t>
            </a:r>
          </a:p>
        </p:txBody>
      </p:sp>
      <p:sp>
        <p:nvSpPr>
          <p:cNvPr id="79" name="Rectangle 78">
            <a:extLst>
              <a:ext uri="{FF2B5EF4-FFF2-40B4-BE49-F238E27FC236}">
                <a16:creationId xmlns:a16="http://schemas.microsoft.com/office/drawing/2014/main" id="{04714179-41BF-481D-9C4D-E92A47DD2F68}"/>
              </a:ext>
            </a:extLst>
          </p:cNvPr>
          <p:cNvSpPr/>
          <p:nvPr/>
        </p:nvSpPr>
        <p:spPr>
          <a:xfrm>
            <a:off x="9331028" y="4033665"/>
            <a:ext cx="578069" cy="578069"/>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0.0</a:t>
            </a:r>
          </a:p>
        </p:txBody>
      </p:sp>
      <p:sp>
        <p:nvSpPr>
          <p:cNvPr id="80" name="Rectangle 79">
            <a:extLst>
              <a:ext uri="{FF2B5EF4-FFF2-40B4-BE49-F238E27FC236}">
                <a16:creationId xmlns:a16="http://schemas.microsoft.com/office/drawing/2014/main" id="{3F93AEFD-10D9-4F3A-98A7-B6FF78D6E385}"/>
              </a:ext>
            </a:extLst>
          </p:cNvPr>
          <p:cNvSpPr/>
          <p:nvPr/>
        </p:nvSpPr>
        <p:spPr>
          <a:xfrm>
            <a:off x="9909097" y="4033665"/>
            <a:ext cx="578069" cy="578069"/>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0.0</a:t>
            </a:r>
          </a:p>
        </p:txBody>
      </p:sp>
      <p:sp>
        <p:nvSpPr>
          <p:cNvPr id="81" name="Rectangle 80">
            <a:extLst>
              <a:ext uri="{FF2B5EF4-FFF2-40B4-BE49-F238E27FC236}">
                <a16:creationId xmlns:a16="http://schemas.microsoft.com/office/drawing/2014/main" id="{EB45C91E-A2A7-41A0-A8D8-D2B613DEA3E2}"/>
              </a:ext>
            </a:extLst>
          </p:cNvPr>
          <p:cNvSpPr/>
          <p:nvPr/>
        </p:nvSpPr>
        <p:spPr>
          <a:xfrm>
            <a:off x="8174890" y="4611734"/>
            <a:ext cx="578069" cy="578069"/>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0.0</a:t>
            </a:r>
          </a:p>
        </p:txBody>
      </p:sp>
      <p:sp>
        <p:nvSpPr>
          <p:cNvPr id="82" name="Rectangle 81">
            <a:extLst>
              <a:ext uri="{FF2B5EF4-FFF2-40B4-BE49-F238E27FC236}">
                <a16:creationId xmlns:a16="http://schemas.microsoft.com/office/drawing/2014/main" id="{BD33B4F2-63E9-4DAB-BDA7-B810DE6BFE37}"/>
              </a:ext>
            </a:extLst>
          </p:cNvPr>
          <p:cNvSpPr/>
          <p:nvPr/>
        </p:nvSpPr>
        <p:spPr>
          <a:xfrm>
            <a:off x="8752959" y="4611734"/>
            <a:ext cx="578069" cy="578069"/>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0.0</a:t>
            </a:r>
          </a:p>
        </p:txBody>
      </p:sp>
      <p:sp>
        <p:nvSpPr>
          <p:cNvPr id="83" name="Rectangle 82">
            <a:extLst>
              <a:ext uri="{FF2B5EF4-FFF2-40B4-BE49-F238E27FC236}">
                <a16:creationId xmlns:a16="http://schemas.microsoft.com/office/drawing/2014/main" id="{FF8CF6C0-2BF8-4A48-A0C6-893F020051FA}"/>
              </a:ext>
            </a:extLst>
          </p:cNvPr>
          <p:cNvSpPr/>
          <p:nvPr/>
        </p:nvSpPr>
        <p:spPr>
          <a:xfrm>
            <a:off x="9331028" y="4611734"/>
            <a:ext cx="578069" cy="578069"/>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0.0</a:t>
            </a:r>
          </a:p>
        </p:txBody>
      </p:sp>
      <p:sp>
        <p:nvSpPr>
          <p:cNvPr id="84" name="Rectangle 83">
            <a:extLst>
              <a:ext uri="{FF2B5EF4-FFF2-40B4-BE49-F238E27FC236}">
                <a16:creationId xmlns:a16="http://schemas.microsoft.com/office/drawing/2014/main" id="{595AE602-C037-4FC6-8E5D-C6229D2B342B}"/>
              </a:ext>
            </a:extLst>
          </p:cNvPr>
          <p:cNvSpPr/>
          <p:nvPr/>
        </p:nvSpPr>
        <p:spPr>
          <a:xfrm>
            <a:off x="9909097" y="4611734"/>
            <a:ext cx="578069" cy="578069"/>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0.0</a:t>
            </a:r>
          </a:p>
        </p:txBody>
      </p:sp>
      <p:sp>
        <p:nvSpPr>
          <p:cNvPr id="3" name="TextBox 2">
            <a:extLst>
              <a:ext uri="{FF2B5EF4-FFF2-40B4-BE49-F238E27FC236}">
                <a16:creationId xmlns:a16="http://schemas.microsoft.com/office/drawing/2014/main" id="{D9B40D95-7033-49F7-B628-62F475A330C5}"/>
              </a:ext>
            </a:extLst>
          </p:cNvPr>
          <p:cNvSpPr txBox="1"/>
          <p:nvPr/>
        </p:nvSpPr>
        <p:spPr>
          <a:xfrm>
            <a:off x="4138495" y="2507984"/>
            <a:ext cx="311303"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dirty="0">
                <a:solidFill>
                  <a:schemeClr val="bg1"/>
                </a:solidFill>
                <a:latin typeface="Consolas" panose="020B0609020204030204" pitchFamily="49" charset="0"/>
              </a:rPr>
              <a:t>A</a:t>
            </a:r>
          </a:p>
        </p:txBody>
      </p:sp>
      <p:sp>
        <p:nvSpPr>
          <p:cNvPr id="38" name="TextBox 37">
            <a:extLst>
              <a:ext uri="{FF2B5EF4-FFF2-40B4-BE49-F238E27FC236}">
                <a16:creationId xmlns:a16="http://schemas.microsoft.com/office/drawing/2014/main" id="{CB0B7376-D0AD-48CF-9D66-A3A8DA8B30E6}"/>
              </a:ext>
            </a:extLst>
          </p:cNvPr>
          <p:cNvSpPr txBox="1"/>
          <p:nvPr/>
        </p:nvSpPr>
        <p:spPr>
          <a:xfrm>
            <a:off x="8061744" y="2510813"/>
            <a:ext cx="691215"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dirty="0">
                <a:solidFill>
                  <a:schemeClr val="bg1"/>
                </a:solidFill>
                <a:latin typeface="Consolas" panose="020B0609020204030204" pitchFamily="49" charset="0"/>
              </a:rPr>
              <a:t>Anew</a:t>
            </a:r>
          </a:p>
        </p:txBody>
      </p:sp>
      <p:sp>
        <p:nvSpPr>
          <p:cNvPr id="39" name="Rectangle 38">
            <a:extLst>
              <a:ext uri="{FF2B5EF4-FFF2-40B4-BE49-F238E27FC236}">
                <a16:creationId xmlns:a16="http://schemas.microsoft.com/office/drawing/2014/main" id="{04279A09-11A5-4D60-8C80-5A08E0703CCF}"/>
              </a:ext>
            </a:extLst>
          </p:cNvPr>
          <p:cNvSpPr/>
          <p:nvPr/>
        </p:nvSpPr>
        <p:spPr>
          <a:xfrm>
            <a:off x="4174390" y="2877527"/>
            <a:ext cx="578069" cy="578069"/>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1.0</a:t>
            </a:r>
          </a:p>
        </p:txBody>
      </p:sp>
      <p:sp>
        <p:nvSpPr>
          <p:cNvPr id="40" name="Rectangle 39">
            <a:extLst>
              <a:ext uri="{FF2B5EF4-FFF2-40B4-BE49-F238E27FC236}">
                <a16:creationId xmlns:a16="http://schemas.microsoft.com/office/drawing/2014/main" id="{DFDDE6E3-B074-49E8-9926-2A300C6C1625}"/>
              </a:ext>
            </a:extLst>
          </p:cNvPr>
          <p:cNvSpPr/>
          <p:nvPr/>
        </p:nvSpPr>
        <p:spPr>
          <a:xfrm>
            <a:off x="4752459" y="2877527"/>
            <a:ext cx="578069" cy="578069"/>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1.0</a:t>
            </a:r>
          </a:p>
        </p:txBody>
      </p:sp>
      <p:sp>
        <p:nvSpPr>
          <p:cNvPr id="41" name="Rectangle 40">
            <a:extLst>
              <a:ext uri="{FF2B5EF4-FFF2-40B4-BE49-F238E27FC236}">
                <a16:creationId xmlns:a16="http://schemas.microsoft.com/office/drawing/2014/main" id="{3F7BF2F5-C33B-4C06-8DCF-0E7D33ACF705}"/>
              </a:ext>
            </a:extLst>
          </p:cNvPr>
          <p:cNvSpPr/>
          <p:nvPr/>
        </p:nvSpPr>
        <p:spPr>
          <a:xfrm>
            <a:off x="5330528" y="2877527"/>
            <a:ext cx="578069" cy="578069"/>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1.0</a:t>
            </a:r>
          </a:p>
        </p:txBody>
      </p:sp>
      <p:sp>
        <p:nvSpPr>
          <p:cNvPr id="42" name="Rectangle 41">
            <a:extLst>
              <a:ext uri="{FF2B5EF4-FFF2-40B4-BE49-F238E27FC236}">
                <a16:creationId xmlns:a16="http://schemas.microsoft.com/office/drawing/2014/main" id="{834921B6-6A13-42F4-BE44-2BAD6C071CD1}"/>
              </a:ext>
            </a:extLst>
          </p:cNvPr>
          <p:cNvSpPr/>
          <p:nvPr/>
        </p:nvSpPr>
        <p:spPr>
          <a:xfrm>
            <a:off x="5908597" y="2877527"/>
            <a:ext cx="578069" cy="578069"/>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1.0</a:t>
            </a:r>
          </a:p>
        </p:txBody>
      </p:sp>
      <p:sp>
        <p:nvSpPr>
          <p:cNvPr id="47" name="Rectangle 46">
            <a:extLst>
              <a:ext uri="{FF2B5EF4-FFF2-40B4-BE49-F238E27FC236}">
                <a16:creationId xmlns:a16="http://schemas.microsoft.com/office/drawing/2014/main" id="{92DD9103-AFE6-4E7B-A6A8-B8885E5216BA}"/>
              </a:ext>
            </a:extLst>
          </p:cNvPr>
          <p:cNvSpPr/>
          <p:nvPr/>
        </p:nvSpPr>
        <p:spPr>
          <a:xfrm>
            <a:off x="8174890" y="2877527"/>
            <a:ext cx="578069" cy="578069"/>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1.0</a:t>
            </a:r>
          </a:p>
        </p:txBody>
      </p:sp>
      <p:sp>
        <p:nvSpPr>
          <p:cNvPr id="48" name="Rectangle 47">
            <a:extLst>
              <a:ext uri="{FF2B5EF4-FFF2-40B4-BE49-F238E27FC236}">
                <a16:creationId xmlns:a16="http://schemas.microsoft.com/office/drawing/2014/main" id="{C923B8B3-79D6-453D-8F0D-12A4DDF508F0}"/>
              </a:ext>
            </a:extLst>
          </p:cNvPr>
          <p:cNvSpPr/>
          <p:nvPr/>
        </p:nvSpPr>
        <p:spPr>
          <a:xfrm>
            <a:off x="8752959" y="2877527"/>
            <a:ext cx="578069" cy="578069"/>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1.0</a:t>
            </a:r>
          </a:p>
        </p:txBody>
      </p:sp>
      <p:sp>
        <p:nvSpPr>
          <p:cNvPr id="49" name="Rectangle 48">
            <a:extLst>
              <a:ext uri="{FF2B5EF4-FFF2-40B4-BE49-F238E27FC236}">
                <a16:creationId xmlns:a16="http://schemas.microsoft.com/office/drawing/2014/main" id="{B56941F2-AB31-4846-982E-E9E51B6CFC35}"/>
              </a:ext>
            </a:extLst>
          </p:cNvPr>
          <p:cNvSpPr/>
          <p:nvPr/>
        </p:nvSpPr>
        <p:spPr>
          <a:xfrm>
            <a:off x="9331028" y="2877527"/>
            <a:ext cx="578069" cy="578069"/>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1.0</a:t>
            </a:r>
          </a:p>
        </p:txBody>
      </p:sp>
      <p:sp>
        <p:nvSpPr>
          <p:cNvPr id="50" name="Rectangle 49">
            <a:extLst>
              <a:ext uri="{FF2B5EF4-FFF2-40B4-BE49-F238E27FC236}">
                <a16:creationId xmlns:a16="http://schemas.microsoft.com/office/drawing/2014/main" id="{0720D811-55BF-4ADF-BC87-AE5C712AE0F9}"/>
              </a:ext>
            </a:extLst>
          </p:cNvPr>
          <p:cNvSpPr/>
          <p:nvPr/>
        </p:nvSpPr>
        <p:spPr>
          <a:xfrm>
            <a:off x="9909097" y="2877527"/>
            <a:ext cx="578069" cy="578069"/>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1.0</a:t>
            </a:r>
          </a:p>
        </p:txBody>
      </p:sp>
      <p:sp>
        <p:nvSpPr>
          <p:cNvPr id="51" name="Rectangle 50">
            <a:extLst>
              <a:ext uri="{FF2B5EF4-FFF2-40B4-BE49-F238E27FC236}">
                <a16:creationId xmlns:a16="http://schemas.microsoft.com/office/drawing/2014/main" id="{4B93A63D-2344-418F-9173-D4390E8B3780}"/>
              </a:ext>
            </a:extLst>
          </p:cNvPr>
          <p:cNvSpPr/>
          <p:nvPr/>
        </p:nvSpPr>
        <p:spPr>
          <a:xfrm>
            <a:off x="4174390" y="2877527"/>
            <a:ext cx="578069" cy="578069"/>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52" name="Rectangle 51">
            <a:extLst>
              <a:ext uri="{FF2B5EF4-FFF2-40B4-BE49-F238E27FC236}">
                <a16:creationId xmlns:a16="http://schemas.microsoft.com/office/drawing/2014/main" id="{1D95451B-E6BF-43E7-9726-F185BA2C4059}"/>
              </a:ext>
            </a:extLst>
          </p:cNvPr>
          <p:cNvSpPr/>
          <p:nvPr/>
        </p:nvSpPr>
        <p:spPr>
          <a:xfrm>
            <a:off x="4752459" y="2877527"/>
            <a:ext cx="578069" cy="578069"/>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53" name="Rectangle 52">
            <a:extLst>
              <a:ext uri="{FF2B5EF4-FFF2-40B4-BE49-F238E27FC236}">
                <a16:creationId xmlns:a16="http://schemas.microsoft.com/office/drawing/2014/main" id="{6F2D1A08-80F4-45E5-9DF9-0B0555BFBF89}"/>
              </a:ext>
            </a:extLst>
          </p:cNvPr>
          <p:cNvSpPr/>
          <p:nvPr/>
        </p:nvSpPr>
        <p:spPr>
          <a:xfrm>
            <a:off x="5330528" y="2877527"/>
            <a:ext cx="578069" cy="578069"/>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85" name="Rectangle 84">
            <a:extLst>
              <a:ext uri="{FF2B5EF4-FFF2-40B4-BE49-F238E27FC236}">
                <a16:creationId xmlns:a16="http://schemas.microsoft.com/office/drawing/2014/main" id="{F20FA4D9-B130-4B9A-96B9-B04F83F6BADC}"/>
              </a:ext>
            </a:extLst>
          </p:cNvPr>
          <p:cNvSpPr/>
          <p:nvPr/>
        </p:nvSpPr>
        <p:spPr>
          <a:xfrm>
            <a:off x="5908597" y="2877527"/>
            <a:ext cx="578069" cy="578069"/>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86" name="Rectangle 85">
            <a:extLst>
              <a:ext uri="{FF2B5EF4-FFF2-40B4-BE49-F238E27FC236}">
                <a16:creationId xmlns:a16="http://schemas.microsoft.com/office/drawing/2014/main" id="{BAC3177B-E1EF-477F-855E-2EF60E41EBB3}"/>
              </a:ext>
            </a:extLst>
          </p:cNvPr>
          <p:cNvSpPr/>
          <p:nvPr/>
        </p:nvSpPr>
        <p:spPr>
          <a:xfrm>
            <a:off x="8174890" y="2877527"/>
            <a:ext cx="578069" cy="578069"/>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87" name="Rectangle 86">
            <a:extLst>
              <a:ext uri="{FF2B5EF4-FFF2-40B4-BE49-F238E27FC236}">
                <a16:creationId xmlns:a16="http://schemas.microsoft.com/office/drawing/2014/main" id="{ED9F376C-DBBA-49DE-88BB-ADC02844BA5F}"/>
              </a:ext>
            </a:extLst>
          </p:cNvPr>
          <p:cNvSpPr/>
          <p:nvPr/>
        </p:nvSpPr>
        <p:spPr>
          <a:xfrm>
            <a:off x="8752959" y="2877527"/>
            <a:ext cx="578069" cy="578069"/>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88" name="Rectangle 87">
            <a:extLst>
              <a:ext uri="{FF2B5EF4-FFF2-40B4-BE49-F238E27FC236}">
                <a16:creationId xmlns:a16="http://schemas.microsoft.com/office/drawing/2014/main" id="{DD774422-D6E1-4A07-9C02-EBF6C9153FAA}"/>
              </a:ext>
            </a:extLst>
          </p:cNvPr>
          <p:cNvSpPr/>
          <p:nvPr/>
        </p:nvSpPr>
        <p:spPr>
          <a:xfrm>
            <a:off x="9331028" y="2877527"/>
            <a:ext cx="578069" cy="578069"/>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89" name="Rectangle 88">
            <a:extLst>
              <a:ext uri="{FF2B5EF4-FFF2-40B4-BE49-F238E27FC236}">
                <a16:creationId xmlns:a16="http://schemas.microsoft.com/office/drawing/2014/main" id="{7A803F8F-EC4C-455F-A969-5CFC9EB4A04E}"/>
              </a:ext>
            </a:extLst>
          </p:cNvPr>
          <p:cNvSpPr/>
          <p:nvPr/>
        </p:nvSpPr>
        <p:spPr>
          <a:xfrm>
            <a:off x="9909097" y="2877527"/>
            <a:ext cx="578069" cy="578069"/>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03" name="Rectangle 102">
            <a:extLst>
              <a:ext uri="{FF2B5EF4-FFF2-40B4-BE49-F238E27FC236}">
                <a16:creationId xmlns:a16="http://schemas.microsoft.com/office/drawing/2014/main" id="{0A4F7C36-C7C9-4880-9E2E-85F00D4B44E2}"/>
              </a:ext>
            </a:extLst>
          </p:cNvPr>
          <p:cNvSpPr/>
          <p:nvPr/>
        </p:nvSpPr>
        <p:spPr>
          <a:xfrm>
            <a:off x="8752959" y="3453654"/>
            <a:ext cx="578069" cy="578069"/>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0.25</a:t>
            </a:r>
          </a:p>
        </p:txBody>
      </p:sp>
      <p:sp>
        <p:nvSpPr>
          <p:cNvPr id="110" name="Rectangle 109">
            <a:extLst>
              <a:ext uri="{FF2B5EF4-FFF2-40B4-BE49-F238E27FC236}">
                <a16:creationId xmlns:a16="http://schemas.microsoft.com/office/drawing/2014/main" id="{1ED18FBF-2B41-4E08-AFEE-105F1DB92194}"/>
              </a:ext>
            </a:extLst>
          </p:cNvPr>
          <p:cNvSpPr/>
          <p:nvPr/>
        </p:nvSpPr>
        <p:spPr>
          <a:xfrm>
            <a:off x="9336940" y="3450833"/>
            <a:ext cx="578069" cy="578069"/>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0.25</a:t>
            </a:r>
          </a:p>
        </p:txBody>
      </p:sp>
      <p:sp>
        <p:nvSpPr>
          <p:cNvPr id="5" name="Arrow: Left 4">
            <a:extLst>
              <a:ext uri="{FF2B5EF4-FFF2-40B4-BE49-F238E27FC236}">
                <a16:creationId xmlns:a16="http://schemas.microsoft.com/office/drawing/2014/main" id="{8866F4B8-06D7-4B11-9F2A-F03F913347BC}"/>
              </a:ext>
            </a:extLst>
          </p:cNvPr>
          <p:cNvSpPr/>
          <p:nvPr/>
        </p:nvSpPr>
        <p:spPr>
          <a:xfrm>
            <a:off x="6827687" y="3739867"/>
            <a:ext cx="982980" cy="449580"/>
          </a:xfrm>
          <a:prstGeom prst="lef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TextBox 89">
            <a:extLst>
              <a:ext uri="{FF2B5EF4-FFF2-40B4-BE49-F238E27FC236}">
                <a16:creationId xmlns:a16="http://schemas.microsoft.com/office/drawing/2014/main" id="{8B9A6268-F52D-4284-A47B-E4BB4BEFB19A}"/>
              </a:ext>
            </a:extLst>
          </p:cNvPr>
          <p:cNvSpPr txBox="1"/>
          <p:nvPr/>
        </p:nvSpPr>
        <p:spPr>
          <a:xfrm>
            <a:off x="221027" y="2155965"/>
            <a:ext cx="3911556" cy="5909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dirty="0">
                <a:solidFill>
                  <a:schemeClr val="bg1"/>
                </a:solidFill>
              </a:rPr>
              <a:t>We initialize the top row to be a temperature of 1.0</a:t>
            </a:r>
          </a:p>
        </p:txBody>
      </p:sp>
      <p:sp>
        <p:nvSpPr>
          <p:cNvPr id="92" name="TextBox 91">
            <a:extLst>
              <a:ext uri="{FF2B5EF4-FFF2-40B4-BE49-F238E27FC236}">
                <a16:creationId xmlns:a16="http://schemas.microsoft.com/office/drawing/2014/main" id="{6699342E-84F1-428B-B375-C5554AF49405}"/>
              </a:ext>
            </a:extLst>
          </p:cNvPr>
          <p:cNvSpPr txBox="1"/>
          <p:nvPr/>
        </p:nvSpPr>
        <p:spPr>
          <a:xfrm>
            <a:off x="171570" y="2865114"/>
            <a:ext cx="3911556" cy="1089529"/>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dirty="0">
                <a:solidFill>
                  <a:schemeClr val="bg1"/>
                </a:solidFill>
              </a:rPr>
              <a:t>The </a:t>
            </a:r>
            <a:r>
              <a:rPr lang="en-US" b="1" dirty="0" err="1">
                <a:solidFill>
                  <a:schemeClr val="bg1"/>
                </a:solidFill>
              </a:rPr>
              <a:t>calcNext</a:t>
            </a:r>
            <a:r>
              <a:rPr lang="en-US" b="1" dirty="0">
                <a:solidFill>
                  <a:schemeClr val="bg1"/>
                </a:solidFill>
              </a:rPr>
              <a:t> </a:t>
            </a:r>
            <a:r>
              <a:rPr lang="en-US" dirty="0">
                <a:solidFill>
                  <a:schemeClr val="bg1"/>
                </a:solidFill>
              </a:rPr>
              <a:t>function will iterate through all of the inner elements of array A, and update the corresponding elements in Anew</a:t>
            </a:r>
            <a:endParaRPr lang="en-US" b="1" dirty="0">
              <a:solidFill>
                <a:schemeClr val="bg1"/>
              </a:solidFill>
            </a:endParaRPr>
          </a:p>
        </p:txBody>
      </p:sp>
      <p:sp>
        <p:nvSpPr>
          <p:cNvPr id="8" name="Rectangle 7">
            <a:extLst>
              <a:ext uri="{FF2B5EF4-FFF2-40B4-BE49-F238E27FC236}">
                <a16:creationId xmlns:a16="http://schemas.microsoft.com/office/drawing/2014/main" id="{76C8176D-0B23-4EF2-84AB-2F2C479950D7}"/>
              </a:ext>
            </a:extLst>
          </p:cNvPr>
          <p:cNvSpPr/>
          <p:nvPr/>
        </p:nvSpPr>
        <p:spPr>
          <a:xfrm>
            <a:off x="4751952" y="3456367"/>
            <a:ext cx="578069" cy="578069"/>
          </a:xfrm>
          <a:prstGeom prst="rect">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0.0</a:t>
            </a:r>
          </a:p>
        </p:txBody>
      </p:sp>
      <p:sp>
        <p:nvSpPr>
          <p:cNvPr id="95" name="Rectangle 94">
            <a:extLst>
              <a:ext uri="{FF2B5EF4-FFF2-40B4-BE49-F238E27FC236}">
                <a16:creationId xmlns:a16="http://schemas.microsoft.com/office/drawing/2014/main" id="{08DC0394-6E8F-4833-A608-76B9934B5BF9}"/>
              </a:ext>
            </a:extLst>
          </p:cNvPr>
          <p:cNvSpPr/>
          <p:nvPr/>
        </p:nvSpPr>
        <p:spPr>
          <a:xfrm>
            <a:off x="4751952" y="2878072"/>
            <a:ext cx="578069" cy="57806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a:extLst>
              <a:ext uri="{FF2B5EF4-FFF2-40B4-BE49-F238E27FC236}">
                <a16:creationId xmlns:a16="http://schemas.microsoft.com/office/drawing/2014/main" id="{4263F01A-7B25-4809-AF69-F31EFF6B307C}"/>
              </a:ext>
            </a:extLst>
          </p:cNvPr>
          <p:cNvSpPr/>
          <p:nvPr/>
        </p:nvSpPr>
        <p:spPr>
          <a:xfrm>
            <a:off x="4174528" y="3456923"/>
            <a:ext cx="578069" cy="57806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96">
            <a:extLst>
              <a:ext uri="{FF2B5EF4-FFF2-40B4-BE49-F238E27FC236}">
                <a16:creationId xmlns:a16="http://schemas.microsoft.com/office/drawing/2014/main" id="{CB0310D0-E381-4044-9A72-EF988DE8D280}"/>
              </a:ext>
            </a:extLst>
          </p:cNvPr>
          <p:cNvSpPr/>
          <p:nvPr/>
        </p:nvSpPr>
        <p:spPr>
          <a:xfrm>
            <a:off x="5329625" y="3457869"/>
            <a:ext cx="578069" cy="57806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7">
            <a:extLst>
              <a:ext uri="{FF2B5EF4-FFF2-40B4-BE49-F238E27FC236}">
                <a16:creationId xmlns:a16="http://schemas.microsoft.com/office/drawing/2014/main" id="{86F089F7-EE6C-45C9-A2CC-FA3A882FC052}"/>
              </a:ext>
            </a:extLst>
          </p:cNvPr>
          <p:cNvSpPr/>
          <p:nvPr/>
        </p:nvSpPr>
        <p:spPr>
          <a:xfrm>
            <a:off x="4753362" y="4034322"/>
            <a:ext cx="578069" cy="57806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a:extLst>
              <a:ext uri="{FF2B5EF4-FFF2-40B4-BE49-F238E27FC236}">
                <a16:creationId xmlns:a16="http://schemas.microsoft.com/office/drawing/2014/main" id="{E8019A54-3E76-48C0-ABBD-C53A49F7CF73}"/>
              </a:ext>
            </a:extLst>
          </p:cNvPr>
          <p:cNvSpPr/>
          <p:nvPr/>
        </p:nvSpPr>
        <p:spPr>
          <a:xfrm>
            <a:off x="5329378" y="3457250"/>
            <a:ext cx="578069" cy="578069"/>
          </a:xfrm>
          <a:prstGeom prst="rect">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0.0</a:t>
            </a:r>
          </a:p>
        </p:txBody>
      </p:sp>
      <p:sp>
        <p:nvSpPr>
          <p:cNvPr id="106" name="Rectangle 105">
            <a:extLst>
              <a:ext uri="{FF2B5EF4-FFF2-40B4-BE49-F238E27FC236}">
                <a16:creationId xmlns:a16="http://schemas.microsoft.com/office/drawing/2014/main" id="{5D8B2375-E25B-416C-A17B-0FBF0E3B78C8}"/>
              </a:ext>
            </a:extLst>
          </p:cNvPr>
          <p:cNvSpPr/>
          <p:nvPr/>
        </p:nvSpPr>
        <p:spPr>
          <a:xfrm>
            <a:off x="5330265" y="2877729"/>
            <a:ext cx="578069" cy="57806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Rectangle 106">
            <a:extLst>
              <a:ext uri="{FF2B5EF4-FFF2-40B4-BE49-F238E27FC236}">
                <a16:creationId xmlns:a16="http://schemas.microsoft.com/office/drawing/2014/main" id="{1A40A6FA-D824-4CD1-8AD5-0225A7A56E17}"/>
              </a:ext>
            </a:extLst>
          </p:cNvPr>
          <p:cNvSpPr/>
          <p:nvPr/>
        </p:nvSpPr>
        <p:spPr>
          <a:xfrm>
            <a:off x="4751884" y="3455405"/>
            <a:ext cx="578069" cy="57806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Rectangle 107">
            <a:extLst>
              <a:ext uri="{FF2B5EF4-FFF2-40B4-BE49-F238E27FC236}">
                <a16:creationId xmlns:a16="http://schemas.microsoft.com/office/drawing/2014/main" id="{65719081-076D-4CEC-9586-AC78AB1CE279}"/>
              </a:ext>
            </a:extLst>
          </p:cNvPr>
          <p:cNvSpPr/>
          <p:nvPr/>
        </p:nvSpPr>
        <p:spPr>
          <a:xfrm>
            <a:off x="5908175" y="3456106"/>
            <a:ext cx="578069" cy="57806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ectangle 108">
            <a:extLst>
              <a:ext uri="{FF2B5EF4-FFF2-40B4-BE49-F238E27FC236}">
                <a16:creationId xmlns:a16="http://schemas.microsoft.com/office/drawing/2014/main" id="{359BC6ED-CE56-4B73-9C7D-A3AC8AF13223}"/>
              </a:ext>
            </a:extLst>
          </p:cNvPr>
          <p:cNvSpPr/>
          <p:nvPr/>
        </p:nvSpPr>
        <p:spPr>
          <a:xfrm>
            <a:off x="5329378" y="4032840"/>
            <a:ext cx="578069" cy="57806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Rectangle 116">
            <a:extLst>
              <a:ext uri="{FF2B5EF4-FFF2-40B4-BE49-F238E27FC236}">
                <a16:creationId xmlns:a16="http://schemas.microsoft.com/office/drawing/2014/main" id="{343F3542-4F19-4A8F-9004-B4390979A553}"/>
              </a:ext>
            </a:extLst>
          </p:cNvPr>
          <p:cNvSpPr/>
          <p:nvPr/>
        </p:nvSpPr>
        <p:spPr>
          <a:xfrm>
            <a:off x="4751458" y="4033407"/>
            <a:ext cx="578069" cy="578069"/>
          </a:xfrm>
          <a:prstGeom prst="rect">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0.0</a:t>
            </a:r>
          </a:p>
        </p:txBody>
      </p:sp>
      <p:sp>
        <p:nvSpPr>
          <p:cNvPr id="112" name="Rectangle 111">
            <a:extLst>
              <a:ext uri="{FF2B5EF4-FFF2-40B4-BE49-F238E27FC236}">
                <a16:creationId xmlns:a16="http://schemas.microsoft.com/office/drawing/2014/main" id="{C8CDD917-07DA-4702-A69B-D37E838824EA}"/>
              </a:ext>
            </a:extLst>
          </p:cNvPr>
          <p:cNvSpPr/>
          <p:nvPr/>
        </p:nvSpPr>
        <p:spPr>
          <a:xfrm>
            <a:off x="4752033" y="3457719"/>
            <a:ext cx="578069" cy="57806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ectangle 112">
            <a:extLst>
              <a:ext uri="{FF2B5EF4-FFF2-40B4-BE49-F238E27FC236}">
                <a16:creationId xmlns:a16="http://schemas.microsoft.com/office/drawing/2014/main" id="{4618C526-F99F-4D26-8D45-FEC6AFE7D60E}"/>
              </a:ext>
            </a:extLst>
          </p:cNvPr>
          <p:cNvSpPr/>
          <p:nvPr/>
        </p:nvSpPr>
        <p:spPr>
          <a:xfrm>
            <a:off x="4171911" y="4034013"/>
            <a:ext cx="578069" cy="57806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113">
            <a:extLst>
              <a:ext uri="{FF2B5EF4-FFF2-40B4-BE49-F238E27FC236}">
                <a16:creationId xmlns:a16="http://schemas.microsoft.com/office/drawing/2014/main" id="{F73116AF-0CD5-4A6E-870A-273F1A978FE0}"/>
              </a:ext>
            </a:extLst>
          </p:cNvPr>
          <p:cNvSpPr/>
          <p:nvPr/>
        </p:nvSpPr>
        <p:spPr>
          <a:xfrm>
            <a:off x="5327258" y="4033825"/>
            <a:ext cx="578069" cy="57806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ectangle 114">
            <a:extLst>
              <a:ext uri="{FF2B5EF4-FFF2-40B4-BE49-F238E27FC236}">
                <a16:creationId xmlns:a16="http://schemas.microsoft.com/office/drawing/2014/main" id="{0520DC8D-AD2A-4204-8143-D2D3644E7F67}"/>
              </a:ext>
            </a:extLst>
          </p:cNvPr>
          <p:cNvSpPr/>
          <p:nvPr/>
        </p:nvSpPr>
        <p:spPr>
          <a:xfrm>
            <a:off x="4751786" y="4611629"/>
            <a:ext cx="578069" cy="57806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Rectangle 123">
            <a:extLst>
              <a:ext uri="{FF2B5EF4-FFF2-40B4-BE49-F238E27FC236}">
                <a16:creationId xmlns:a16="http://schemas.microsoft.com/office/drawing/2014/main" id="{63632380-48A8-4DF2-8A85-CC193985F5CE}"/>
              </a:ext>
            </a:extLst>
          </p:cNvPr>
          <p:cNvSpPr/>
          <p:nvPr/>
        </p:nvSpPr>
        <p:spPr>
          <a:xfrm>
            <a:off x="5329162" y="4033407"/>
            <a:ext cx="578069" cy="578069"/>
          </a:xfrm>
          <a:prstGeom prst="rect">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0.0</a:t>
            </a:r>
          </a:p>
        </p:txBody>
      </p:sp>
      <p:sp>
        <p:nvSpPr>
          <p:cNvPr id="127" name="Rectangle 126">
            <a:extLst>
              <a:ext uri="{FF2B5EF4-FFF2-40B4-BE49-F238E27FC236}">
                <a16:creationId xmlns:a16="http://schemas.microsoft.com/office/drawing/2014/main" id="{7E1AF4EC-4161-48AF-B437-9AD4F2B72E0C}"/>
              </a:ext>
            </a:extLst>
          </p:cNvPr>
          <p:cNvSpPr/>
          <p:nvPr/>
        </p:nvSpPr>
        <p:spPr>
          <a:xfrm>
            <a:off x="5907447" y="4032659"/>
            <a:ext cx="578069" cy="57806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Rectangle 127">
            <a:extLst>
              <a:ext uri="{FF2B5EF4-FFF2-40B4-BE49-F238E27FC236}">
                <a16:creationId xmlns:a16="http://schemas.microsoft.com/office/drawing/2014/main" id="{BDAD8045-2761-48D0-8237-41AB1E213C50}"/>
              </a:ext>
            </a:extLst>
          </p:cNvPr>
          <p:cNvSpPr/>
          <p:nvPr/>
        </p:nvSpPr>
        <p:spPr>
          <a:xfrm>
            <a:off x="5328722" y="4612325"/>
            <a:ext cx="578069" cy="57806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Rectangle 128">
            <a:extLst>
              <a:ext uri="{FF2B5EF4-FFF2-40B4-BE49-F238E27FC236}">
                <a16:creationId xmlns:a16="http://schemas.microsoft.com/office/drawing/2014/main" id="{87231F2C-F1F9-4BCE-B4B4-D9F082796971}"/>
              </a:ext>
            </a:extLst>
          </p:cNvPr>
          <p:cNvSpPr/>
          <p:nvPr/>
        </p:nvSpPr>
        <p:spPr>
          <a:xfrm>
            <a:off x="4753609" y="4033407"/>
            <a:ext cx="578069" cy="57806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Rectangle 125">
            <a:extLst>
              <a:ext uri="{FF2B5EF4-FFF2-40B4-BE49-F238E27FC236}">
                <a16:creationId xmlns:a16="http://schemas.microsoft.com/office/drawing/2014/main" id="{AD388DB4-6D7D-451E-B6BA-090531FFFDF7}"/>
              </a:ext>
            </a:extLst>
          </p:cNvPr>
          <p:cNvSpPr/>
          <p:nvPr/>
        </p:nvSpPr>
        <p:spPr>
          <a:xfrm>
            <a:off x="5328722" y="3455709"/>
            <a:ext cx="578069" cy="57806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TextBox 90">
            <a:extLst>
              <a:ext uri="{FF2B5EF4-FFF2-40B4-BE49-F238E27FC236}">
                <a16:creationId xmlns:a16="http://schemas.microsoft.com/office/drawing/2014/main" id="{72B9ECA4-A1AB-4A02-9C40-6D9B00F78487}"/>
              </a:ext>
            </a:extLst>
          </p:cNvPr>
          <p:cNvSpPr txBox="1"/>
          <p:nvPr/>
        </p:nvSpPr>
        <p:spPr>
          <a:xfrm>
            <a:off x="171570" y="5075207"/>
            <a:ext cx="3911556" cy="5909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dirty="0">
                <a:solidFill>
                  <a:schemeClr val="bg1"/>
                </a:solidFill>
              </a:rPr>
              <a:t>The </a:t>
            </a:r>
            <a:r>
              <a:rPr lang="en-US" b="1" dirty="0">
                <a:solidFill>
                  <a:schemeClr val="bg1"/>
                </a:solidFill>
              </a:rPr>
              <a:t>swap </a:t>
            </a:r>
            <a:r>
              <a:rPr lang="en-US" dirty="0">
                <a:solidFill>
                  <a:schemeClr val="bg1"/>
                </a:solidFill>
              </a:rPr>
              <a:t>function will copy the contents of Anew to A</a:t>
            </a:r>
            <a:endParaRPr lang="en-US" b="1" dirty="0">
              <a:solidFill>
                <a:schemeClr val="bg1"/>
              </a:solidFill>
            </a:endParaRPr>
          </a:p>
        </p:txBody>
      </p:sp>
    </p:spTree>
    <p:extLst>
      <p:ext uri="{BB962C8B-B14F-4D97-AF65-F5344CB8AC3E}">
        <p14:creationId xmlns:p14="http://schemas.microsoft.com/office/powerpoint/2010/main" val="635306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200"/>
                                        <p:tgtEl>
                                          <p:spTgt spid="28"/>
                                        </p:tgtEl>
                                      </p:cBhvr>
                                    </p:animEffect>
                                    <p:set>
                                      <p:cBhvr>
                                        <p:cTn id="7" dur="1" fill="hold">
                                          <p:stCondLst>
                                            <p:cond delay="199"/>
                                          </p:stCondLst>
                                        </p:cTn>
                                        <p:tgtEl>
                                          <p:spTgt spid="28"/>
                                        </p:tgtEl>
                                        <p:attrNameLst>
                                          <p:attrName>style.visibility</p:attrName>
                                        </p:attrNameLst>
                                      </p:cBhvr>
                                      <p:to>
                                        <p:strVal val="hidden"/>
                                      </p:to>
                                    </p:set>
                                  </p:childTnLst>
                                </p:cTn>
                              </p:par>
                            </p:childTnLst>
                          </p:cTn>
                        </p:par>
                        <p:par>
                          <p:cTn id="8" fill="hold">
                            <p:stCondLst>
                              <p:cond delay="200"/>
                            </p:stCondLst>
                            <p:childTnLst>
                              <p:par>
                                <p:cTn id="9" presetID="10" presetClass="entr" presetSubtype="0" fill="hold" grpId="0" nodeType="afterEffect">
                                  <p:stCondLst>
                                    <p:cond delay="0"/>
                                  </p:stCondLst>
                                  <p:childTnLst>
                                    <p:set>
                                      <p:cBhvr>
                                        <p:cTn id="10" dur="1" fill="hold">
                                          <p:stCondLst>
                                            <p:cond delay="0"/>
                                          </p:stCondLst>
                                        </p:cTn>
                                        <p:tgtEl>
                                          <p:spTgt spid="39"/>
                                        </p:tgtEl>
                                        <p:attrNameLst>
                                          <p:attrName>style.visibility</p:attrName>
                                        </p:attrNameLst>
                                      </p:cBhvr>
                                      <p:to>
                                        <p:strVal val="visible"/>
                                      </p:to>
                                    </p:set>
                                    <p:animEffect transition="in" filter="fade">
                                      <p:cBhvr>
                                        <p:cTn id="11" dur="200"/>
                                        <p:tgtEl>
                                          <p:spTgt spid="39"/>
                                        </p:tgtEl>
                                      </p:cBhvr>
                                    </p:animEffect>
                                  </p:childTnLst>
                                </p:cTn>
                              </p:par>
                            </p:childTnLst>
                          </p:cTn>
                        </p:par>
                        <p:par>
                          <p:cTn id="12" fill="hold">
                            <p:stCondLst>
                              <p:cond delay="400"/>
                            </p:stCondLst>
                            <p:childTnLst>
                              <p:par>
                                <p:cTn id="13" presetID="10" presetClass="exit" presetSubtype="0" fill="hold" grpId="0" nodeType="afterEffect">
                                  <p:stCondLst>
                                    <p:cond delay="0"/>
                                  </p:stCondLst>
                                  <p:childTnLst>
                                    <p:animEffect transition="out" filter="fade">
                                      <p:cBhvr>
                                        <p:cTn id="14" dur="200"/>
                                        <p:tgtEl>
                                          <p:spTgt spid="54"/>
                                        </p:tgtEl>
                                      </p:cBhvr>
                                    </p:animEffect>
                                    <p:set>
                                      <p:cBhvr>
                                        <p:cTn id="15" dur="1" fill="hold">
                                          <p:stCondLst>
                                            <p:cond delay="199"/>
                                          </p:stCondLst>
                                        </p:cTn>
                                        <p:tgtEl>
                                          <p:spTgt spid="54"/>
                                        </p:tgtEl>
                                        <p:attrNameLst>
                                          <p:attrName>style.visibility</p:attrName>
                                        </p:attrNameLst>
                                      </p:cBhvr>
                                      <p:to>
                                        <p:strVal val="hidden"/>
                                      </p:to>
                                    </p:set>
                                  </p:childTnLst>
                                </p:cTn>
                              </p:par>
                            </p:childTnLst>
                          </p:cTn>
                        </p:par>
                        <p:par>
                          <p:cTn id="16" fill="hold">
                            <p:stCondLst>
                              <p:cond delay="600"/>
                            </p:stCondLst>
                            <p:childTnLst>
                              <p:par>
                                <p:cTn id="17" presetID="10" presetClass="entr" presetSubtype="0" fill="hold" grpId="0" nodeType="afterEffect">
                                  <p:stCondLst>
                                    <p:cond delay="0"/>
                                  </p:stCondLst>
                                  <p:childTnLst>
                                    <p:set>
                                      <p:cBhvr>
                                        <p:cTn id="18" dur="1" fill="hold">
                                          <p:stCondLst>
                                            <p:cond delay="0"/>
                                          </p:stCondLst>
                                        </p:cTn>
                                        <p:tgtEl>
                                          <p:spTgt spid="40"/>
                                        </p:tgtEl>
                                        <p:attrNameLst>
                                          <p:attrName>style.visibility</p:attrName>
                                        </p:attrNameLst>
                                      </p:cBhvr>
                                      <p:to>
                                        <p:strVal val="visible"/>
                                      </p:to>
                                    </p:set>
                                    <p:animEffect transition="in" filter="fade">
                                      <p:cBhvr>
                                        <p:cTn id="19" dur="200"/>
                                        <p:tgtEl>
                                          <p:spTgt spid="40"/>
                                        </p:tgtEl>
                                      </p:cBhvr>
                                    </p:animEffect>
                                  </p:childTnLst>
                                </p:cTn>
                              </p:par>
                            </p:childTnLst>
                          </p:cTn>
                        </p:par>
                        <p:par>
                          <p:cTn id="20" fill="hold">
                            <p:stCondLst>
                              <p:cond delay="800"/>
                            </p:stCondLst>
                            <p:childTnLst>
                              <p:par>
                                <p:cTn id="21" presetID="10" presetClass="exit" presetSubtype="0" fill="hold" grpId="0" nodeType="afterEffect">
                                  <p:stCondLst>
                                    <p:cond delay="0"/>
                                  </p:stCondLst>
                                  <p:childTnLst>
                                    <p:animEffect transition="out" filter="fade">
                                      <p:cBhvr>
                                        <p:cTn id="22" dur="200"/>
                                        <p:tgtEl>
                                          <p:spTgt spid="55"/>
                                        </p:tgtEl>
                                      </p:cBhvr>
                                    </p:animEffect>
                                    <p:set>
                                      <p:cBhvr>
                                        <p:cTn id="23" dur="1" fill="hold">
                                          <p:stCondLst>
                                            <p:cond delay="199"/>
                                          </p:stCondLst>
                                        </p:cTn>
                                        <p:tgtEl>
                                          <p:spTgt spid="55"/>
                                        </p:tgtEl>
                                        <p:attrNameLst>
                                          <p:attrName>style.visibility</p:attrName>
                                        </p:attrNameLst>
                                      </p:cBhvr>
                                      <p:to>
                                        <p:strVal val="hidden"/>
                                      </p:to>
                                    </p:set>
                                  </p:childTnLst>
                                </p:cTn>
                              </p:par>
                            </p:childTnLst>
                          </p:cTn>
                        </p:par>
                        <p:par>
                          <p:cTn id="24" fill="hold">
                            <p:stCondLst>
                              <p:cond delay="1000"/>
                            </p:stCondLst>
                            <p:childTnLst>
                              <p:par>
                                <p:cTn id="25" presetID="10" presetClass="entr" presetSubtype="0" fill="hold" grpId="0" nodeType="afterEffect">
                                  <p:stCondLst>
                                    <p:cond delay="0"/>
                                  </p:stCondLst>
                                  <p:childTnLst>
                                    <p:set>
                                      <p:cBhvr>
                                        <p:cTn id="26" dur="1" fill="hold">
                                          <p:stCondLst>
                                            <p:cond delay="0"/>
                                          </p:stCondLst>
                                        </p:cTn>
                                        <p:tgtEl>
                                          <p:spTgt spid="41"/>
                                        </p:tgtEl>
                                        <p:attrNameLst>
                                          <p:attrName>style.visibility</p:attrName>
                                        </p:attrNameLst>
                                      </p:cBhvr>
                                      <p:to>
                                        <p:strVal val="visible"/>
                                      </p:to>
                                    </p:set>
                                    <p:animEffect transition="in" filter="fade">
                                      <p:cBhvr>
                                        <p:cTn id="27" dur="200"/>
                                        <p:tgtEl>
                                          <p:spTgt spid="41"/>
                                        </p:tgtEl>
                                      </p:cBhvr>
                                    </p:animEffect>
                                  </p:childTnLst>
                                </p:cTn>
                              </p:par>
                            </p:childTnLst>
                          </p:cTn>
                        </p:par>
                        <p:par>
                          <p:cTn id="28" fill="hold">
                            <p:stCondLst>
                              <p:cond delay="1200"/>
                            </p:stCondLst>
                            <p:childTnLst>
                              <p:par>
                                <p:cTn id="29" presetID="10" presetClass="exit" presetSubtype="0" fill="hold" grpId="0" nodeType="afterEffect">
                                  <p:stCondLst>
                                    <p:cond delay="0"/>
                                  </p:stCondLst>
                                  <p:childTnLst>
                                    <p:animEffect transition="out" filter="fade">
                                      <p:cBhvr>
                                        <p:cTn id="30" dur="200"/>
                                        <p:tgtEl>
                                          <p:spTgt spid="56"/>
                                        </p:tgtEl>
                                      </p:cBhvr>
                                    </p:animEffect>
                                    <p:set>
                                      <p:cBhvr>
                                        <p:cTn id="31" dur="1" fill="hold">
                                          <p:stCondLst>
                                            <p:cond delay="199"/>
                                          </p:stCondLst>
                                        </p:cTn>
                                        <p:tgtEl>
                                          <p:spTgt spid="56"/>
                                        </p:tgtEl>
                                        <p:attrNameLst>
                                          <p:attrName>style.visibility</p:attrName>
                                        </p:attrNameLst>
                                      </p:cBhvr>
                                      <p:to>
                                        <p:strVal val="hidden"/>
                                      </p:to>
                                    </p:set>
                                  </p:childTnLst>
                                </p:cTn>
                              </p:par>
                            </p:childTnLst>
                          </p:cTn>
                        </p:par>
                        <p:par>
                          <p:cTn id="32" fill="hold">
                            <p:stCondLst>
                              <p:cond delay="1400"/>
                            </p:stCondLst>
                            <p:childTnLst>
                              <p:par>
                                <p:cTn id="33" presetID="10" presetClass="entr" presetSubtype="0" fill="hold" grpId="0" nodeType="afterEffect">
                                  <p:stCondLst>
                                    <p:cond delay="0"/>
                                  </p:stCondLst>
                                  <p:childTnLst>
                                    <p:set>
                                      <p:cBhvr>
                                        <p:cTn id="34" dur="1" fill="hold">
                                          <p:stCondLst>
                                            <p:cond delay="0"/>
                                          </p:stCondLst>
                                        </p:cTn>
                                        <p:tgtEl>
                                          <p:spTgt spid="42"/>
                                        </p:tgtEl>
                                        <p:attrNameLst>
                                          <p:attrName>style.visibility</p:attrName>
                                        </p:attrNameLst>
                                      </p:cBhvr>
                                      <p:to>
                                        <p:strVal val="visible"/>
                                      </p:to>
                                    </p:set>
                                    <p:animEffect transition="in" filter="fade">
                                      <p:cBhvr>
                                        <p:cTn id="35" dur="200"/>
                                        <p:tgtEl>
                                          <p:spTgt spid="42"/>
                                        </p:tgtEl>
                                      </p:cBhvr>
                                    </p:animEffect>
                                  </p:childTnLst>
                                </p:cTn>
                              </p:par>
                            </p:childTnLst>
                          </p:cTn>
                        </p:par>
                        <p:par>
                          <p:cTn id="36" fill="hold">
                            <p:stCondLst>
                              <p:cond delay="1600"/>
                            </p:stCondLst>
                            <p:childTnLst>
                              <p:par>
                                <p:cTn id="37" presetID="10" presetClass="exit" presetSubtype="0" fill="hold" grpId="0" nodeType="afterEffect">
                                  <p:stCondLst>
                                    <p:cond delay="0"/>
                                  </p:stCondLst>
                                  <p:childTnLst>
                                    <p:animEffect transition="out" filter="fade">
                                      <p:cBhvr>
                                        <p:cTn id="38" dur="200"/>
                                        <p:tgtEl>
                                          <p:spTgt spid="69"/>
                                        </p:tgtEl>
                                      </p:cBhvr>
                                    </p:animEffect>
                                    <p:set>
                                      <p:cBhvr>
                                        <p:cTn id="39" dur="1" fill="hold">
                                          <p:stCondLst>
                                            <p:cond delay="199"/>
                                          </p:stCondLst>
                                        </p:cTn>
                                        <p:tgtEl>
                                          <p:spTgt spid="69"/>
                                        </p:tgtEl>
                                        <p:attrNameLst>
                                          <p:attrName>style.visibility</p:attrName>
                                        </p:attrNameLst>
                                      </p:cBhvr>
                                      <p:to>
                                        <p:strVal val="hidden"/>
                                      </p:to>
                                    </p:set>
                                  </p:childTnLst>
                                </p:cTn>
                              </p:par>
                            </p:childTnLst>
                          </p:cTn>
                        </p:par>
                        <p:par>
                          <p:cTn id="40" fill="hold">
                            <p:stCondLst>
                              <p:cond delay="1800"/>
                            </p:stCondLst>
                            <p:childTnLst>
                              <p:par>
                                <p:cTn id="41" presetID="10" presetClass="entr" presetSubtype="0" fill="hold" grpId="0" nodeType="afterEffect">
                                  <p:stCondLst>
                                    <p:cond delay="0"/>
                                  </p:stCondLst>
                                  <p:childTnLst>
                                    <p:set>
                                      <p:cBhvr>
                                        <p:cTn id="42" dur="1" fill="hold">
                                          <p:stCondLst>
                                            <p:cond delay="0"/>
                                          </p:stCondLst>
                                        </p:cTn>
                                        <p:tgtEl>
                                          <p:spTgt spid="47"/>
                                        </p:tgtEl>
                                        <p:attrNameLst>
                                          <p:attrName>style.visibility</p:attrName>
                                        </p:attrNameLst>
                                      </p:cBhvr>
                                      <p:to>
                                        <p:strVal val="visible"/>
                                      </p:to>
                                    </p:set>
                                    <p:animEffect transition="in" filter="fade">
                                      <p:cBhvr>
                                        <p:cTn id="43" dur="200"/>
                                        <p:tgtEl>
                                          <p:spTgt spid="47"/>
                                        </p:tgtEl>
                                      </p:cBhvr>
                                    </p:animEffect>
                                  </p:childTnLst>
                                </p:cTn>
                              </p:par>
                            </p:childTnLst>
                          </p:cTn>
                        </p:par>
                        <p:par>
                          <p:cTn id="44" fill="hold">
                            <p:stCondLst>
                              <p:cond delay="2000"/>
                            </p:stCondLst>
                            <p:childTnLst>
                              <p:par>
                                <p:cTn id="45" presetID="10" presetClass="exit" presetSubtype="0" fill="hold" grpId="0" nodeType="afterEffect">
                                  <p:stCondLst>
                                    <p:cond delay="0"/>
                                  </p:stCondLst>
                                  <p:childTnLst>
                                    <p:animEffect transition="out" filter="fade">
                                      <p:cBhvr>
                                        <p:cTn id="46" dur="200"/>
                                        <p:tgtEl>
                                          <p:spTgt spid="70"/>
                                        </p:tgtEl>
                                      </p:cBhvr>
                                    </p:animEffect>
                                    <p:set>
                                      <p:cBhvr>
                                        <p:cTn id="47" dur="1" fill="hold">
                                          <p:stCondLst>
                                            <p:cond delay="199"/>
                                          </p:stCondLst>
                                        </p:cTn>
                                        <p:tgtEl>
                                          <p:spTgt spid="70"/>
                                        </p:tgtEl>
                                        <p:attrNameLst>
                                          <p:attrName>style.visibility</p:attrName>
                                        </p:attrNameLst>
                                      </p:cBhvr>
                                      <p:to>
                                        <p:strVal val="hidden"/>
                                      </p:to>
                                    </p:set>
                                  </p:childTnLst>
                                </p:cTn>
                              </p:par>
                            </p:childTnLst>
                          </p:cTn>
                        </p:par>
                        <p:par>
                          <p:cTn id="48" fill="hold">
                            <p:stCondLst>
                              <p:cond delay="2200"/>
                            </p:stCondLst>
                            <p:childTnLst>
                              <p:par>
                                <p:cTn id="49" presetID="10" presetClass="entr" presetSubtype="0" fill="hold" grpId="0" nodeType="afterEffect">
                                  <p:stCondLst>
                                    <p:cond delay="0"/>
                                  </p:stCondLst>
                                  <p:childTnLst>
                                    <p:set>
                                      <p:cBhvr>
                                        <p:cTn id="50" dur="1" fill="hold">
                                          <p:stCondLst>
                                            <p:cond delay="0"/>
                                          </p:stCondLst>
                                        </p:cTn>
                                        <p:tgtEl>
                                          <p:spTgt spid="48"/>
                                        </p:tgtEl>
                                        <p:attrNameLst>
                                          <p:attrName>style.visibility</p:attrName>
                                        </p:attrNameLst>
                                      </p:cBhvr>
                                      <p:to>
                                        <p:strVal val="visible"/>
                                      </p:to>
                                    </p:set>
                                    <p:animEffect transition="in" filter="fade">
                                      <p:cBhvr>
                                        <p:cTn id="51" dur="200"/>
                                        <p:tgtEl>
                                          <p:spTgt spid="48"/>
                                        </p:tgtEl>
                                      </p:cBhvr>
                                    </p:animEffect>
                                  </p:childTnLst>
                                </p:cTn>
                              </p:par>
                            </p:childTnLst>
                          </p:cTn>
                        </p:par>
                        <p:par>
                          <p:cTn id="52" fill="hold">
                            <p:stCondLst>
                              <p:cond delay="2400"/>
                            </p:stCondLst>
                            <p:childTnLst>
                              <p:par>
                                <p:cTn id="53" presetID="10" presetClass="exit" presetSubtype="0" fill="hold" grpId="0" nodeType="afterEffect">
                                  <p:stCondLst>
                                    <p:cond delay="0"/>
                                  </p:stCondLst>
                                  <p:childTnLst>
                                    <p:animEffect transition="out" filter="fade">
                                      <p:cBhvr>
                                        <p:cTn id="54" dur="200"/>
                                        <p:tgtEl>
                                          <p:spTgt spid="71"/>
                                        </p:tgtEl>
                                      </p:cBhvr>
                                    </p:animEffect>
                                    <p:set>
                                      <p:cBhvr>
                                        <p:cTn id="55" dur="1" fill="hold">
                                          <p:stCondLst>
                                            <p:cond delay="199"/>
                                          </p:stCondLst>
                                        </p:cTn>
                                        <p:tgtEl>
                                          <p:spTgt spid="71"/>
                                        </p:tgtEl>
                                        <p:attrNameLst>
                                          <p:attrName>style.visibility</p:attrName>
                                        </p:attrNameLst>
                                      </p:cBhvr>
                                      <p:to>
                                        <p:strVal val="hidden"/>
                                      </p:to>
                                    </p:set>
                                  </p:childTnLst>
                                </p:cTn>
                              </p:par>
                            </p:childTnLst>
                          </p:cTn>
                        </p:par>
                        <p:par>
                          <p:cTn id="56" fill="hold">
                            <p:stCondLst>
                              <p:cond delay="2600"/>
                            </p:stCondLst>
                            <p:childTnLst>
                              <p:par>
                                <p:cTn id="57" presetID="10" presetClass="entr" presetSubtype="0" fill="hold" grpId="0" nodeType="afterEffect">
                                  <p:stCondLst>
                                    <p:cond delay="0"/>
                                  </p:stCondLst>
                                  <p:childTnLst>
                                    <p:set>
                                      <p:cBhvr>
                                        <p:cTn id="58" dur="1" fill="hold">
                                          <p:stCondLst>
                                            <p:cond delay="0"/>
                                          </p:stCondLst>
                                        </p:cTn>
                                        <p:tgtEl>
                                          <p:spTgt spid="49"/>
                                        </p:tgtEl>
                                        <p:attrNameLst>
                                          <p:attrName>style.visibility</p:attrName>
                                        </p:attrNameLst>
                                      </p:cBhvr>
                                      <p:to>
                                        <p:strVal val="visible"/>
                                      </p:to>
                                    </p:set>
                                    <p:animEffect transition="in" filter="fade">
                                      <p:cBhvr>
                                        <p:cTn id="59" dur="200"/>
                                        <p:tgtEl>
                                          <p:spTgt spid="49"/>
                                        </p:tgtEl>
                                      </p:cBhvr>
                                    </p:animEffect>
                                  </p:childTnLst>
                                </p:cTn>
                              </p:par>
                            </p:childTnLst>
                          </p:cTn>
                        </p:par>
                        <p:par>
                          <p:cTn id="60" fill="hold">
                            <p:stCondLst>
                              <p:cond delay="2800"/>
                            </p:stCondLst>
                            <p:childTnLst>
                              <p:par>
                                <p:cTn id="61" presetID="10" presetClass="exit" presetSubtype="0" fill="hold" grpId="0" nodeType="afterEffect">
                                  <p:stCondLst>
                                    <p:cond delay="0"/>
                                  </p:stCondLst>
                                  <p:childTnLst>
                                    <p:animEffect transition="out" filter="fade">
                                      <p:cBhvr>
                                        <p:cTn id="62" dur="200"/>
                                        <p:tgtEl>
                                          <p:spTgt spid="72"/>
                                        </p:tgtEl>
                                      </p:cBhvr>
                                    </p:animEffect>
                                    <p:set>
                                      <p:cBhvr>
                                        <p:cTn id="63" dur="1" fill="hold">
                                          <p:stCondLst>
                                            <p:cond delay="199"/>
                                          </p:stCondLst>
                                        </p:cTn>
                                        <p:tgtEl>
                                          <p:spTgt spid="72"/>
                                        </p:tgtEl>
                                        <p:attrNameLst>
                                          <p:attrName>style.visibility</p:attrName>
                                        </p:attrNameLst>
                                      </p:cBhvr>
                                      <p:to>
                                        <p:strVal val="hidden"/>
                                      </p:to>
                                    </p:set>
                                  </p:childTnLst>
                                </p:cTn>
                              </p:par>
                            </p:childTnLst>
                          </p:cTn>
                        </p:par>
                        <p:par>
                          <p:cTn id="64" fill="hold">
                            <p:stCondLst>
                              <p:cond delay="3000"/>
                            </p:stCondLst>
                            <p:childTnLst>
                              <p:par>
                                <p:cTn id="65" presetID="10" presetClass="entr" presetSubtype="0" fill="hold" grpId="0" nodeType="afterEffect">
                                  <p:stCondLst>
                                    <p:cond delay="0"/>
                                  </p:stCondLst>
                                  <p:childTnLst>
                                    <p:set>
                                      <p:cBhvr>
                                        <p:cTn id="66" dur="1" fill="hold">
                                          <p:stCondLst>
                                            <p:cond delay="0"/>
                                          </p:stCondLst>
                                        </p:cTn>
                                        <p:tgtEl>
                                          <p:spTgt spid="50"/>
                                        </p:tgtEl>
                                        <p:attrNameLst>
                                          <p:attrName>style.visibility</p:attrName>
                                        </p:attrNameLst>
                                      </p:cBhvr>
                                      <p:to>
                                        <p:strVal val="visible"/>
                                      </p:to>
                                    </p:set>
                                    <p:animEffect transition="in" filter="fade">
                                      <p:cBhvr>
                                        <p:cTn id="67" dur="200"/>
                                        <p:tgtEl>
                                          <p:spTgt spid="50"/>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xit" presetSubtype="0" fill="hold" grpId="0" nodeType="clickEffect">
                                  <p:stCondLst>
                                    <p:cond delay="0"/>
                                  </p:stCondLst>
                                  <p:childTnLst>
                                    <p:animEffect transition="out" filter="fade">
                                      <p:cBhvr>
                                        <p:cTn id="71" dur="500"/>
                                        <p:tgtEl>
                                          <p:spTgt spid="90"/>
                                        </p:tgtEl>
                                      </p:cBhvr>
                                    </p:animEffect>
                                    <p:set>
                                      <p:cBhvr>
                                        <p:cTn id="72" dur="1" fill="hold">
                                          <p:stCondLst>
                                            <p:cond delay="499"/>
                                          </p:stCondLst>
                                        </p:cTn>
                                        <p:tgtEl>
                                          <p:spTgt spid="90"/>
                                        </p:tgtEl>
                                        <p:attrNameLst>
                                          <p:attrName>style.visibility</p:attrName>
                                        </p:attrNameLst>
                                      </p:cBhvr>
                                      <p:to>
                                        <p:strVal val="hidden"/>
                                      </p:to>
                                    </p:set>
                                  </p:childTnLst>
                                </p:cTn>
                              </p:par>
                            </p:childTnLst>
                          </p:cTn>
                        </p:par>
                        <p:par>
                          <p:cTn id="73" fill="hold">
                            <p:stCondLst>
                              <p:cond delay="500"/>
                            </p:stCondLst>
                            <p:childTnLst>
                              <p:par>
                                <p:cTn id="74" presetID="10" presetClass="entr" presetSubtype="0" fill="hold" grpId="0" nodeType="afterEffect">
                                  <p:stCondLst>
                                    <p:cond delay="0"/>
                                  </p:stCondLst>
                                  <p:childTnLst>
                                    <p:set>
                                      <p:cBhvr>
                                        <p:cTn id="75" dur="1" fill="hold">
                                          <p:stCondLst>
                                            <p:cond delay="0"/>
                                          </p:stCondLst>
                                        </p:cTn>
                                        <p:tgtEl>
                                          <p:spTgt spid="92"/>
                                        </p:tgtEl>
                                        <p:attrNameLst>
                                          <p:attrName>style.visibility</p:attrName>
                                        </p:attrNameLst>
                                      </p:cBhvr>
                                      <p:to>
                                        <p:strVal val="visible"/>
                                      </p:to>
                                    </p:set>
                                    <p:animEffect transition="in" filter="fade">
                                      <p:cBhvr>
                                        <p:cTn id="76" dur="500"/>
                                        <p:tgtEl>
                                          <p:spTgt spid="92"/>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grpId="0" nodeType="clickEffect">
                                  <p:stCondLst>
                                    <p:cond delay="0"/>
                                  </p:stCondLst>
                                  <p:childTnLst>
                                    <p:set>
                                      <p:cBhvr>
                                        <p:cTn id="80" dur="1" fill="hold">
                                          <p:stCondLst>
                                            <p:cond delay="0"/>
                                          </p:stCondLst>
                                        </p:cTn>
                                        <p:tgtEl>
                                          <p:spTgt spid="8"/>
                                        </p:tgtEl>
                                        <p:attrNameLst>
                                          <p:attrName>style.visibility</p:attrName>
                                        </p:attrNameLst>
                                      </p:cBhvr>
                                      <p:to>
                                        <p:strVal val="visible"/>
                                      </p:to>
                                    </p:set>
                                    <p:animEffect transition="in" filter="fade">
                                      <p:cBhvr>
                                        <p:cTn id="81" dur="500"/>
                                        <p:tgtEl>
                                          <p:spTgt spid="8"/>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94"/>
                                        </p:tgtEl>
                                        <p:attrNameLst>
                                          <p:attrName>style.visibility</p:attrName>
                                        </p:attrNameLst>
                                      </p:cBhvr>
                                      <p:to>
                                        <p:strVal val="visible"/>
                                      </p:to>
                                    </p:set>
                                    <p:animEffect transition="in" filter="fade">
                                      <p:cBhvr>
                                        <p:cTn id="84" dur="500"/>
                                        <p:tgtEl>
                                          <p:spTgt spid="94"/>
                                        </p:tgtEl>
                                      </p:cBhvr>
                                    </p:animEffect>
                                  </p:childTnLst>
                                </p:cTn>
                              </p:par>
                            </p:childTnLst>
                          </p:cTn>
                        </p:par>
                        <p:par>
                          <p:cTn id="85" fill="hold">
                            <p:stCondLst>
                              <p:cond delay="500"/>
                            </p:stCondLst>
                            <p:childTnLst>
                              <p:par>
                                <p:cTn id="86" presetID="10" presetClass="entr" presetSubtype="0" fill="hold" grpId="0" nodeType="afterEffect">
                                  <p:stCondLst>
                                    <p:cond delay="0"/>
                                  </p:stCondLst>
                                  <p:childTnLst>
                                    <p:set>
                                      <p:cBhvr>
                                        <p:cTn id="87" dur="1" fill="hold">
                                          <p:stCondLst>
                                            <p:cond delay="0"/>
                                          </p:stCondLst>
                                        </p:cTn>
                                        <p:tgtEl>
                                          <p:spTgt spid="95"/>
                                        </p:tgtEl>
                                        <p:attrNameLst>
                                          <p:attrName>style.visibility</p:attrName>
                                        </p:attrNameLst>
                                      </p:cBhvr>
                                      <p:to>
                                        <p:strVal val="visible"/>
                                      </p:to>
                                    </p:set>
                                    <p:animEffect transition="in" filter="fade">
                                      <p:cBhvr>
                                        <p:cTn id="88" dur="500"/>
                                        <p:tgtEl>
                                          <p:spTgt spid="95"/>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97"/>
                                        </p:tgtEl>
                                        <p:attrNameLst>
                                          <p:attrName>style.visibility</p:attrName>
                                        </p:attrNameLst>
                                      </p:cBhvr>
                                      <p:to>
                                        <p:strVal val="visible"/>
                                      </p:to>
                                    </p:set>
                                    <p:animEffect transition="in" filter="fade">
                                      <p:cBhvr>
                                        <p:cTn id="91" dur="500"/>
                                        <p:tgtEl>
                                          <p:spTgt spid="97"/>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98"/>
                                        </p:tgtEl>
                                        <p:attrNameLst>
                                          <p:attrName>style.visibility</p:attrName>
                                        </p:attrNameLst>
                                      </p:cBhvr>
                                      <p:to>
                                        <p:strVal val="visible"/>
                                      </p:to>
                                    </p:set>
                                    <p:animEffect transition="in" filter="fade">
                                      <p:cBhvr>
                                        <p:cTn id="94" dur="500"/>
                                        <p:tgtEl>
                                          <p:spTgt spid="98"/>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96"/>
                                        </p:tgtEl>
                                        <p:attrNameLst>
                                          <p:attrName>style.visibility</p:attrName>
                                        </p:attrNameLst>
                                      </p:cBhvr>
                                      <p:to>
                                        <p:strVal val="visible"/>
                                      </p:to>
                                    </p:set>
                                    <p:animEffect transition="in" filter="fade">
                                      <p:cBhvr>
                                        <p:cTn id="97" dur="500"/>
                                        <p:tgtEl>
                                          <p:spTgt spid="96"/>
                                        </p:tgtEl>
                                      </p:cBhvr>
                                    </p:animEffect>
                                  </p:childTnLst>
                                </p:cTn>
                              </p:par>
                            </p:childTnLst>
                          </p:cTn>
                        </p:par>
                        <p:par>
                          <p:cTn id="98" fill="hold">
                            <p:stCondLst>
                              <p:cond delay="1000"/>
                            </p:stCondLst>
                            <p:childTnLst>
                              <p:par>
                                <p:cTn id="99" presetID="10" presetClass="entr" presetSubtype="0" fill="hold" grpId="0" nodeType="afterEffect">
                                  <p:stCondLst>
                                    <p:cond delay="0"/>
                                  </p:stCondLst>
                                  <p:childTnLst>
                                    <p:set>
                                      <p:cBhvr>
                                        <p:cTn id="100" dur="1" fill="hold">
                                          <p:stCondLst>
                                            <p:cond delay="0"/>
                                          </p:stCondLst>
                                        </p:cTn>
                                        <p:tgtEl>
                                          <p:spTgt spid="93"/>
                                        </p:tgtEl>
                                        <p:attrNameLst>
                                          <p:attrName>style.visibility</p:attrName>
                                        </p:attrNameLst>
                                      </p:cBhvr>
                                      <p:to>
                                        <p:strVal val="visible"/>
                                      </p:to>
                                    </p:set>
                                    <p:animEffect transition="in" filter="fade">
                                      <p:cBhvr>
                                        <p:cTn id="101" dur="500"/>
                                        <p:tgtEl>
                                          <p:spTgt spid="93"/>
                                        </p:tgtEl>
                                      </p:cBhvr>
                                    </p:animEffect>
                                  </p:childTnLst>
                                </p:cTn>
                              </p:par>
                            </p:childTnLst>
                          </p:cTn>
                        </p:par>
                      </p:childTnLst>
                    </p:cTn>
                  </p:par>
                  <p:par>
                    <p:cTn id="102" fill="hold">
                      <p:stCondLst>
                        <p:cond delay="indefinite"/>
                      </p:stCondLst>
                      <p:childTnLst>
                        <p:par>
                          <p:cTn id="103" fill="hold">
                            <p:stCondLst>
                              <p:cond delay="0"/>
                            </p:stCondLst>
                            <p:childTnLst>
                              <p:par>
                                <p:cTn id="104" presetID="10" presetClass="exit" presetSubtype="0" fill="hold" grpId="0" nodeType="clickEffect">
                                  <p:stCondLst>
                                    <p:cond delay="0"/>
                                  </p:stCondLst>
                                  <p:childTnLst>
                                    <p:animEffect transition="out" filter="fade">
                                      <p:cBhvr>
                                        <p:cTn id="105" dur="500"/>
                                        <p:tgtEl>
                                          <p:spTgt spid="74"/>
                                        </p:tgtEl>
                                      </p:cBhvr>
                                    </p:animEffect>
                                    <p:set>
                                      <p:cBhvr>
                                        <p:cTn id="106" dur="1" fill="hold">
                                          <p:stCondLst>
                                            <p:cond delay="499"/>
                                          </p:stCondLst>
                                        </p:cTn>
                                        <p:tgtEl>
                                          <p:spTgt spid="74"/>
                                        </p:tgtEl>
                                        <p:attrNameLst>
                                          <p:attrName>style.visibility</p:attrName>
                                        </p:attrNameLst>
                                      </p:cBhvr>
                                      <p:to>
                                        <p:strVal val="hidden"/>
                                      </p:to>
                                    </p:set>
                                  </p:childTnLst>
                                </p:cTn>
                              </p:par>
                            </p:childTnLst>
                          </p:cTn>
                        </p:par>
                        <p:par>
                          <p:cTn id="107" fill="hold">
                            <p:stCondLst>
                              <p:cond delay="500"/>
                            </p:stCondLst>
                            <p:childTnLst>
                              <p:par>
                                <p:cTn id="108" presetID="10" presetClass="entr" presetSubtype="0" fill="hold" grpId="0" nodeType="afterEffect">
                                  <p:stCondLst>
                                    <p:cond delay="0"/>
                                  </p:stCondLst>
                                  <p:childTnLst>
                                    <p:set>
                                      <p:cBhvr>
                                        <p:cTn id="109" dur="1" fill="hold">
                                          <p:stCondLst>
                                            <p:cond delay="0"/>
                                          </p:stCondLst>
                                        </p:cTn>
                                        <p:tgtEl>
                                          <p:spTgt spid="103"/>
                                        </p:tgtEl>
                                        <p:attrNameLst>
                                          <p:attrName>style.visibility</p:attrName>
                                        </p:attrNameLst>
                                      </p:cBhvr>
                                      <p:to>
                                        <p:strVal val="visible"/>
                                      </p:to>
                                    </p:set>
                                    <p:animEffect transition="in" filter="fade">
                                      <p:cBhvr>
                                        <p:cTn id="110" dur="500"/>
                                        <p:tgtEl>
                                          <p:spTgt spid="103"/>
                                        </p:tgtEl>
                                      </p:cBhvr>
                                    </p:animEffect>
                                  </p:childTnLst>
                                </p:cTn>
                              </p:par>
                            </p:childTnLst>
                          </p:cTn>
                        </p:par>
                      </p:childTnLst>
                    </p:cTn>
                  </p:par>
                  <p:par>
                    <p:cTn id="111" fill="hold">
                      <p:stCondLst>
                        <p:cond delay="indefinite"/>
                      </p:stCondLst>
                      <p:childTnLst>
                        <p:par>
                          <p:cTn id="112" fill="hold">
                            <p:stCondLst>
                              <p:cond delay="0"/>
                            </p:stCondLst>
                            <p:childTnLst>
                              <p:par>
                                <p:cTn id="113" presetID="10" presetClass="exit" presetSubtype="0" fill="hold" grpId="1" nodeType="clickEffect">
                                  <p:stCondLst>
                                    <p:cond delay="0"/>
                                  </p:stCondLst>
                                  <p:childTnLst>
                                    <p:animEffect transition="out" filter="fade">
                                      <p:cBhvr>
                                        <p:cTn id="114" dur="500"/>
                                        <p:tgtEl>
                                          <p:spTgt spid="95"/>
                                        </p:tgtEl>
                                      </p:cBhvr>
                                    </p:animEffect>
                                    <p:set>
                                      <p:cBhvr>
                                        <p:cTn id="115" dur="1" fill="hold">
                                          <p:stCondLst>
                                            <p:cond delay="499"/>
                                          </p:stCondLst>
                                        </p:cTn>
                                        <p:tgtEl>
                                          <p:spTgt spid="95"/>
                                        </p:tgtEl>
                                        <p:attrNameLst>
                                          <p:attrName>style.visibility</p:attrName>
                                        </p:attrNameLst>
                                      </p:cBhvr>
                                      <p:to>
                                        <p:strVal val="hidden"/>
                                      </p:to>
                                    </p:set>
                                  </p:childTnLst>
                                </p:cTn>
                              </p:par>
                              <p:par>
                                <p:cTn id="116" presetID="10" presetClass="exit" presetSubtype="0" fill="hold" grpId="1" nodeType="withEffect">
                                  <p:stCondLst>
                                    <p:cond delay="0"/>
                                  </p:stCondLst>
                                  <p:childTnLst>
                                    <p:animEffect transition="out" filter="fade">
                                      <p:cBhvr>
                                        <p:cTn id="117" dur="500"/>
                                        <p:tgtEl>
                                          <p:spTgt spid="96"/>
                                        </p:tgtEl>
                                      </p:cBhvr>
                                    </p:animEffect>
                                    <p:set>
                                      <p:cBhvr>
                                        <p:cTn id="118" dur="1" fill="hold">
                                          <p:stCondLst>
                                            <p:cond delay="499"/>
                                          </p:stCondLst>
                                        </p:cTn>
                                        <p:tgtEl>
                                          <p:spTgt spid="96"/>
                                        </p:tgtEl>
                                        <p:attrNameLst>
                                          <p:attrName>style.visibility</p:attrName>
                                        </p:attrNameLst>
                                      </p:cBhvr>
                                      <p:to>
                                        <p:strVal val="hidden"/>
                                      </p:to>
                                    </p:set>
                                  </p:childTnLst>
                                </p:cTn>
                              </p:par>
                              <p:par>
                                <p:cTn id="119" presetID="10" presetClass="exit" presetSubtype="0" fill="hold" grpId="1" nodeType="withEffect">
                                  <p:stCondLst>
                                    <p:cond delay="0"/>
                                  </p:stCondLst>
                                  <p:childTnLst>
                                    <p:animEffect transition="out" filter="fade">
                                      <p:cBhvr>
                                        <p:cTn id="120" dur="500"/>
                                        <p:tgtEl>
                                          <p:spTgt spid="98"/>
                                        </p:tgtEl>
                                      </p:cBhvr>
                                    </p:animEffect>
                                    <p:set>
                                      <p:cBhvr>
                                        <p:cTn id="121" dur="1" fill="hold">
                                          <p:stCondLst>
                                            <p:cond delay="499"/>
                                          </p:stCondLst>
                                        </p:cTn>
                                        <p:tgtEl>
                                          <p:spTgt spid="98"/>
                                        </p:tgtEl>
                                        <p:attrNameLst>
                                          <p:attrName>style.visibility</p:attrName>
                                        </p:attrNameLst>
                                      </p:cBhvr>
                                      <p:to>
                                        <p:strVal val="hidden"/>
                                      </p:to>
                                    </p:set>
                                  </p:childTnLst>
                                </p:cTn>
                              </p:par>
                              <p:par>
                                <p:cTn id="122" presetID="10" presetClass="exit" presetSubtype="0" fill="hold" grpId="1" nodeType="withEffect">
                                  <p:stCondLst>
                                    <p:cond delay="0"/>
                                  </p:stCondLst>
                                  <p:childTnLst>
                                    <p:animEffect transition="out" filter="fade">
                                      <p:cBhvr>
                                        <p:cTn id="123" dur="500"/>
                                        <p:tgtEl>
                                          <p:spTgt spid="97"/>
                                        </p:tgtEl>
                                      </p:cBhvr>
                                    </p:animEffect>
                                    <p:set>
                                      <p:cBhvr>
                                        <p:cTn id="124" dur="1" fill="hold">
                                          <p:stCondLst>
                                            <p:cond delay="499"/>
                                          </p:stCondLst>
                                        </p:cTn>
                                        <p:tgtEl>
                                          <p:spTgt spid="97"/>
                                        </p:tgtEl>
                                        <p:attrNameLst>
                                          <p:attrName>style.visibility</p:attrName>
                                        </p:attrNameLst>
                                      </p:cBhvr>
                                      <p:to>
                                        <p:strVal val="hidden"/>
                                      </p:to>
                                    </p:set>
                                  </p:childTnLst>
                                </p:cTn>
                              </p:par>
                            </p:childTnLst>
                          </p:cTn>
                        </p:par>
                        <p:par>
                          <p:cTn id="125" fill="hold">
                            <p:stCondLst>
                              <p:cond delay="500"/>
                            </p:stCondLst>
                            <p:childTnLst>
                              <p:par>
                                <p:cTn id="126" presetID="10" presetClass="exit" presetSubtype="0" fill="hold" grpId="1" nodeType="afterEffect">
                                  <p:stCondLst>
                                    <p:cond delay="0"/>
                                  </p:stCondLst>
                                  <p:childTnLst>
                                    <p:animEffect transition="out" filter="fade">
                                      <p:cBhvr>
                                        <p:cTn id="127" dur="500"/>
                                        <p:tgtEl>
                                          <p:spTgt spid="8"/>
                                        </p:tgtEl>
                                      </p:cBhvr>
                                    </p:animEffect>
                                    <p:set>
                                      <p:cBhvr>
                                        <p:cTn id="128" dur="1" fill="hold">
                                          <p:stCondLst>
                                            <p:cond delay="499"/>
                                          </p:stCondLst>
                                        </p:cTn>
                                        <p:tgtEl>
                                          <p:spTgt spid="8"/>
                                        </p:tgtEl>
                                        <p:attrNameLst>
                                          <p:attrName>style.visibility</p:attrName>
                                        </p:attrNameLst>
                                      </p:cBhvr>
                                      <p:to>
                                        <p:strVal val="hidden"/>
                                      </p:to>
                                    </p:set>
                                  </p:childTnLst>
                                </p:cTn>
                              </p:par>
                              <p:par>
                                <p:cTn id="129" presetID="10" presetClass="exit" presetSubtype="0" fill="hold" grpId="1" nodeType="withEffect">
                                  <p:stCondLst>
                                    <p:cond delay="0"/>
                                  </p:stCondLst>
                                  <p:childTnLst>
                                    <p:animEffect transition="out" filter="fade">
                                      <p:cBhvr>
                                        <p:cTn id="130" dur="500"/>
                                        <p:tgtEl>
                                          <p:spTgt spid="94"/>
                                        </p:tgtEl>
                                      </p:cBhvr>
                                    </p:animEffect>
                                    <p:set>
                                      <p:cBhvr>
                                        <p:cTn id="131" dur="1" fill="hold">
                                          <p:stCondLst>
                                            <p:cond delay="499"/>
                                          </p:stCondLst>
                                        </p:cTn>
                                        <p:tgtEl>
                                          <p:spTgt spid="94"/>
                                        </p:tgtEl>
                                        <p:attrNameLst>
                                          <p:attrName>style.visibility</p:attrName>
                                        </p:attrNameLst>
                                      </p:cBhvr>
                                      <p:to>
                                        <p:strVal val="hidden"/>
                                      </p:to>
                                    </p:set>
                                  </p:childTnLst>
                                </p:cTn>
                              </p:par>
                            </p:childTnLst>
                          </p:cTn>
                        </p:par>
                      </p:childTnLst>
                    </p:cTn>
                  </p:par>
                  <p:par>
                    <p:cTn id="132" fill="hold">
                      <p:stCondLst>
                        <p:cond delay="indefinite"/>
                      </p:stCondLst>
                      <p:childTnLst>
                        <p:par>
                          <p:cTn id="133" fill="hold">
                            <p:stCondLst>
                              <p:cond delay="0"/>
                            </p:stCondLst>
                            <p:childTnLst>
                              <p:par>
                                <p:cTn id="134" presetID="10" presetClass="entr" presetSubtype="0" fill="hold" grpId="0" nodeType="clickEffect">
                                  <p:stCondLst>
                                    <p:cond delay="0"/>
                                  </p:stCondLst>
                                  <p:childTnLst>
                                    <p:set>
                                      <p:cBhvr>
                                        <p:cTn id="135" dur="1" fill="hold">
                                          <p:stCondLst>
                                            <p:cond delay="0"/>
                                          </p:stCondLst>
                                        </p:cTn>
                                        <p:tgtEl>
                                          <p:spTgt spid="105"/>
                                        </p:tgtEl>
                                        <p:attrNameLst>
                                          <p:attrName>style.visibility</p:attrName>
                                        </p:attrNameLst>
                                      </p:cBhvr>
                                      <p:to>
                                        <p:strVal val="visible"/>
                                      </p:to>
                                    </p:set>
                                    <p:animEffect transition="in" filter="fade">
                                      <p:cBhvr>
                                        <p:cTn id="136" dur="500"/>
                                        <p:tgtEl>
                                          <p:spTgt spid="105"/>
                                        </p:tgtEl>
                                      </p:cBhvr>
                                    </p:animEffect>
                                  </p:childTnLst>
                                </p:cTn>
                              </p:par>
                              <p:par>
                                <p:cTn id="137" presetID="10" presetClass="entr" presetSubtype="0" fill="hold" grpId="0" nodeType="withEffect">
                                  <p:stCondLst>
                                    <p:cond delay="0"/>
                                  </p:stCondLst>
                                  <p:childTnLst>
                                    <p:set>
                                      <p:cBhvr>
                                        <p:cTn id="138" dur="1" fill="hold">
                                          <p:stCondLst>
                                            <p:cond delay="0"/>
                                          </p:stCondLst>
                                        </p:cTn>
                                        <p:tgtEl>
                                          <p:spTgt spid="104"/>
                                        </p:tgtEl>
                                        <p:attrNameLst>
                                          <p:attrName>style.visibility</p:attrName>
                                        </p:attrNameLst>
                                      </p:cBhvr>
                                      <p:to>
                                        <p:strVal val="visible"/>
                                      </p:to>
                                    </p:set>
                                    <p:animEffect transition="in" filter="fade">
                                      <p:cBhvr>
                                        <p:cTn id="139" dur="500"/>
                                        <p:tgtEl>
                                          <p:spTgt spid="104"/>
                                        </p:tgtEl>
                                      </p:cBhvr>
                                    </p:animEffect>
                                  </p:childTnLst>
                                </p:cTn>
                              </p:par>
                            </p:childTnLst>
                          </p:cTn>
                        </p:par>
                        <p:par>
                          <p:cTn id="140" fill="hold">
                            <p:stCondLst>
                              <p:cond delay="500"/>
                            </p:stCondLst>
                            <p:childTnLst>
                              <p:par>
                                <p:cTn id="141" presetID="10" presetClass="entr" presetSubtype="0" fill="hold" grpId="0" nodeType="afterEffect">
                                  <p:stCondLst>
                                    <p:cond delay="0"/>
                                  </p:stCondLst>
                                  <p:childTnLst>
                                    <p:set>
                                      <p:cBhvr>
                                        <p:cTn id="142" dur="1" fill="hold">
                                          <p:stCondLst>
                                            <p:cond delay="0"/>
                                          </p:stCondLst>
                                        </p:cTn>
                                        <p:tgtEl>
                                          <p:spTgt spid="106"/>
                                        </p:tgtEl>
                                        <p:attrNameLst>
                                          <p:attrName>style.visibility</p:attrName>
                                        </p:attrNameLst>
                                      </p:cBhvr>
                                      <p:to>
                                        <p:strVal val="visible"/>
                                      </p:to>
                                    </p:set>
                                    <p:animEffect transition="in" filter="fade">
                                      <p:cBhvr>
                                        <p:cTn id="143" dur="500"/>
                                        <p:tgtEl>
                                          <p:spTgt spid="106"/>
                                        </p:tgtEl>
                                      </p:cBhvr>
                                    </p:animEffect>
                                  </p:childTnLst>
                                </p:cTn>
                              </p:par>
                              <p:par>
                                <p:cTn id="144" presetID="10" presetClass="entr" presetSubtype="0" fill="hold" grpId="0" nodeType="withEffect">
                                  <p:stCondLst>
                                    <p:cond delay="0"/>
                                  </p:stCondLst>
                                  <p:childTnLst>
                                    <p:set>
                                      <p:cBhvr>
                                        <p:cTn id="145" dur="1" fill="hold">
                                          <p:stCondLst>
                                            <p:cond delay="0"/>
                                          </p:stCondLst>
                                        </p:cTn>
                                        <p:tgtEl>
                                          <p:spTgt spid="108"/>
                                        </p:tgtEl>
                                        <p:attrNameLst>
                                          <p:attrName>style.visibility</p:attrName>
                                        </p:attrNameLst>
                                      </p:cBhvr>
                                      <p:to>
                                        <p:strVal val="visible"/>
                                      </p:to>
                                    </p:set>
                                    <p:animEffect transition="in" filter="fade">
                                      <p:cBhvr>
                                        <p:cTn id="146" dur="500"/>
                                        <p:tgtEl>
                                          <p:spTgt spid="108"/>
                                        </p:tgtEl>
                                      </p:cBhvr>
                                    </p:animEffect>
                                  </p:childTnLst>
                                </p:cTn>
                              </p:par>
                              <p:par>
                                <p:cTn id="147" presetID="10" presetClass="entr" presetSubtype="0" fill="hold" grpId="0" nodeType="withEffect">
                                  <p:stCondLst>
                                    <p:cond delay="0"/>
                                  </p:stCondLst>
                                  <p:childTnLst>
                                    <p:set>
                                      <p:cBhvr>
                                        <p:cTn id="148" dur="1" fill="hold">
                                          <p:stCondLst>
                                            <p:cond delay="0"/>
                                          </p:stCondLst>
                                        </p:cTn>
                                        <p:tgtEl>
                                          <p:spTgt spid="109"/>
                                        </p:tgtEl>
                                        <p:attrNameLst>
                                          <p:attrName>style.visibility</p:attrName>
                                        </p:attrNameLst>
                                      </p:cBhvr>
                                      <p:to>
                                        <p:strVal val="visible"/>
                                      </p:to>
                                    </p:set>
                                    <p:animEffect transition="in" filter="fade">
                                      <p:cBhvr>
                                        <p:cTn id="149" dur="500"/>
                                        <p:tgtEl>
                                          <p:spTgt spid="109"/>
                                        </p:tgtEl>
                                      </p:cBhvr>
                                    </p:animEffect>
                                  </p:childTnLst>
                                </p:cTn>
                              </p:par>
                              <p:par>
                                <p:cTn id="150" presetID="10" presetClass="entr" presetSubtype="0" fill="hold" grpId="0" nodeType="withEffect">
                                  <p:stCondLst>
                                    <p:cond delay="0"/>
                                  </p:stCondLst>
                                  <p:childTnLst>
                                    <p:set>
                                      <p:cBhvr>
                                        <p:cTn id="151" dur="1" fill="hold">
                                          <p:stCondLst>
                                            <p:cond delay="0"/>
                                          </p:stCondLst>
                                        </p:cTn>
                                        <p:tgtEl>
                                          <p:spTgt spid="107"/>
                                        </p:tgtEl>
                                        <p:attrNameLst>
                                          <p:attrName>style.visibility</p:attrName>
                                        </p:attrNameLst>
                                      </p:cBhvr>
                                      <p:to>
                                        <p:strVal val="visible"/>
                                      </p:to>
                                    </p:set>
                                    <p:animEffect transition="in" filter="fade">
                                      <p:cBhvr>
                                        <p:cTn id="152" dur="500"/>
                                        <p:tgtEl>
                                          <p:spTgt spid="107"/>
                                        </p:tgtEl>
                                      </p:cBhvr>
                                    </p:animEffect>
                                  </p:childTnLst>
                                </p:cTn>
                              </p:par>
                            </p:childTnLst>
                          </p:cTn>
                        </p:par>
                      </p:childTnLst>
                    </p:cTn>
                  </p:par>
                  <p:par>
                    <p:cTn id="153" fill="hold">
                      <p:stCondLst>
                        <p:cond delay="indefinite"/>
                      </p:stCondLst>
                      <p:childTnLst>
                        <p:par>
                          <p:cTn id="154" fill="hold">
                            <p:stCondLst>
                              <p:cond delay="0"/>
                            </p:stCondLst>
                            <p:childTnLst>
                              <p:par>
                                <p:cTn id="155" presetID="10" presetClass="exit" presetSubtype="0" fill="hold" grpId="0" nodeType="clickEffect">
                                  <p:stCondLst>
                                    <p:cond delay="0"/>
                                  </p:stCondLst>
                                  <p:childTnLst>
                                    <p:animEffect transition="out" filter="fade">
                                      <p:cBhvr>
                                        <p:cTn id="156" dur="500"/>
                                        <p:tgtEl>
                                          <p:spTgt spid="75"/>
                                        </p:tgtEl>
                                      </p:cBhvr>
                                    </p:animEffect>
                                    <p:set>
                                      <p:cBhvr>
                                        <p:cTn id="157" dur="1" fill="hold">
                                          <p:stCondLst>
                                            <p:cond delay="499"/>
                                          </p:stCondLst>
                                        </p:cTn>
                                        <p:tgtEl>
                                          <p:spTgt spid="75"/>
                                        </p:tgtEl>
                                        <p:attrNameLst>
                                          <p:attrName>style.visibility</p:attrName>
                                        </p:attrNameLst>
                                      </p:cBhvr>
                                      <p:to>
                                        <p:strVal val="hidden"/>
                                      </p:to>
                                    </p:set>
                                  </p:childTnLst>
                                </p:cTn>
                              </p:par>
                            </p:childTnLst>
                          </p:cTn>
                        </p:par>
                        <p:par>
                          <p:cTn id="158" fill="hold">
                            <p:stCondLst>
                              <p:cond delay="500"/>
                            </p:stCondLst>
                            <p:childTnLst>
                              <p:par>
                                <p:cTn id="159" presetID="10" presetClass="entr" presetSubtype="0" fill="hold" grpId="0" nodeType="afterEffect">
                                  <p:stCondLst>
                                    <p:cond delay="0"/>
                                  </p:stCondLst>
                                  <p:childTnLst>
                                    <p:set>
                                      <p:cBhvr>
                                        <p:cTn id="160" dur="1" fill="hold">
                                          <p:stCondLst>
                                            <p:cond delay="0"/>
                                          </p:stCondLst>
                                        </p:cTn>
                                        <p:tgtEl>
                                          <p:spTgt spid="110"/>
                                        </p:tgtEl>
                                        <p:attrNameLst>
                                          <p:attrName>style.visibility</p:attrName>
                                        </p:attrNameLst>
                                      </p:cBhvr>
                                      <p:to>
                                        <p:strVal val="visible"/>
                                      </p:to>
                                    </p:set>
                                    <p:animEffect transition="in" filter="fade">
                                      <p:cBhvr>
                                        <p:cTn id="161" dur="500"/>
                                        <p:tgtEl>
                                          <p:spTgt spid="110"/>
                                        </p:tgtEl>
                                      </p:cBhvr>
                                    </p:animEffect>
                                  </p:childTnLst>
                                </p:cTn>
                              </p:par>
                            </p:childTnLst>
                          </p:cTn>
                        </p:par>
                      </p:childTnLst>
                    </p:cTn>
                  </p:par>
                  <p:par>
                    <p:cTn id="162" fill="hold">
                      <p:stCondLst>
                        <p:cond delay="indefinite"/>
                      </p:stCondLst>
                      <p:childTnLst>
                        <p:par>
                          <p:cTn id="163" fill="hold">
                            <p:stCondLst>
                              <p:cond delay="0"/>
                            </p:stCondLst>
                            <p:childTnLst>
                              <p:par>
                                <p:cTn id="164" presetID="10" presetClass="exit" presetSubtype="0" fill="hold" grpId="1" nodeType="clickEffect">
                                  <p:stCondLst>
                                    <p:cond delay="0"/>
                                  </p:stCondLst>
                                  <p:childTnLst>
                                    <p:animEffect transition="out" filter="fade">
                                      <p:cBhvr>
                                        <p:cTn id="165" dur="500"/>
                                        <p:tgtEl>
                                          <p:spTgt spid="106"/>
                                        </p:tgtEl>
                                      </p:cBhvr>
                                    </p:animEffect>
                                    <p:set>
                                      <p:cBhvr>
                                        <p:cTn id="166" dur="1" fill="hold">
                                          <p:stCondLst>
                                            <p:cond delay="499"/>
                                          </p:stCondLst>
                                        </p:cTn>
                                        <p:tgtEl>
                                          <p:spTgt spid="106"/>
                                        </p:tgtEl>
                                        <p:attrNameLst>
                                          <p:attrName>style.visibility</p:attrName>
                                        </p:attrNameLst>
                                      </p:cBhvr>
                                      <p:to>
                                        <p:strVal val="hidden"/>
                                      </p:to>
                                    </p:set>
                                  </p:childTnLst>
                                </p:cTn>
                              </p:par>
                              <p:par>
                                <p:cTn id="167" presetID="10" presetClass="exit" presetSubtype="0" fill="hold" grpId="1" nodeType="withEffect">
                                  <p:stCondLst>
                                    <p:cond delay="0"/>
                                  </p:stCondLst>
                                  <p:childTnLst>
                                    <p:animEffect transition="out" filter="fade">
                                      <p:cBhvr>
                                        <p:cTn id="168" dur="500"/>
                                        <p:tgtEl>
                                          <p:spTgt spid="107"/>
                                        </p:tgtEl>
                                      </p:cBhvr>
                                    </p:animEffect>
                                    <p:set>
                                      <p:cBhvr>
                                        <p:cTn id="169" dur="1" fill="hold">
                                          <p:stCondLst>
                                            <p:cond delay="499"/>
                                          </p:stCondLst>
                                        </p:cTn>
                                        <p:tgtEl>
                                          <p:spTgt spid="107"/>
                                        </p:tgtEl>
                                        <p:attrNameLst>
                                          <p:attrName>style.visibility</p:attrName>
                                        </p:attrNameLst>
                                      </p:cBhvr>
                                      <p:to>
                                        <p:strVal val="hidden"/>
                                      </p:to>
                                    </p:set>
                                  </p:childTnLst>
                                </p:cTn>
                              </p:par>
                              <p:par>
                                <p:cTn id="170" presetID="10" presetClass="exit" presetSubtype="0" fill="hold" grpId="1" nodeType="withEffect">
                                  <p:stCondLst>
                                    <p:cond delay="0"/>
                                  </p:stCondLst>
                                  <p:childTnLst>
                                    <p:animEffect transition="out" filter="fade">
                                      <p:cBhvr>
                                        <p:cTn id="171" dur="500"/>
                                        <p:tgtEl>
                                          <p:spTgt spid="109"/>
                                        </p:tgtEl>
                                      </p:cBhvr>
                                    </p:animEffect>
                                    <p:set>
                                      <p:cBhvr>
                                        <p:cTn id="172" dur="1" fill="hold">
                                          <p:stCondLst>
                                            <p:cond delay="499"/>
                                          </p:stCondLst>
                                        </p:cTn>
                                        <p:tgtEl>
                                          <p:spTgt spid="109"/>
                                        </p:tgtEl>
                                        <p:attrNameLst>
                                          <p:attrName>style.visibility</p:attrName>
                                        </p:attrNameLst>
                                      </p:cBhvr>
                                      <p:to>
                                        <p:strVal val="hidden"/>
                                      </p:to>
                                    </p:set>
                                  </p:childTnLst>
                                </p:cTn>
                              </p:par>
                              <p:par>
                                <p:cTn id="173" presetID="10" presetClass="exit" presetSubtype="0" fill="hold" grpId="1" nodeType="withEffect">
                                  <p:stCondLst>
                                    <p:cond delay="0"/>
                                  </p:stCondLst>
                                  <p:childTnLst>
                                    <p:animEffect transition="out" filter="fade">
                                      <p:cBhvr>
                                        <p:cTn id="174" dur="500"/>
                                        <p:tgtEl>
                                          <p:spTgt spid="108"/>
                                        </p:tgtEl>
                                      </p:cBhvr>
                                    </p:animEffect>
                                    <p:set>
                                      <p:cBhvr>
                                        <p:cTn id="175" dur="1" fill="hold">
                                          <p:stCondLst>
                                            <p:cond delay="499"/>
                                          </p:stCondLst>
                                        </p:cTn>
                                        <p:tgtEl>
                                          <p:spTgt spid="108"/>
                                        </p:tgtEl>
                                        <p:attrNameLst>
                                          <p:attrName>style.visibility</p:attrName>
                                        </p:attrNameLst>
                                      </p:cBhvr>
                                      <p:to>
                                        <p:strVal val="hidden"/>
                                      </p:to>
                                    </p:set>
                                  </p:childTnLst>
                                </p:cTn>
                              </p:par>
                            </p:childTnLst>
                          </p:cTn>
                        </p:par>
                        <p:par>
                          <p:cTn id="176" fill="hold">
                            <p:stCondLst>
                              <p:cond delay="500"/>
                            </p:stCondLst>
                            <p:childTnLst>
                              <p:par>
                                <p:cTn id="177" presetID="10" presetClass="exit" presetSubtype="0" fill="hold" grpId="1" nodeType="afterEffect">
                                  <p:stCondLst>
                                    <p:cond delay="0"/>
                                  </p:stCondLst>
                                  <p:childTnLst>
                                    <p:animEffect transition="out" filter="fade">
                                      <p:cBhvr>
                                        <p:cTn id="178" dur="500"/>
                                        <p:tgtEl>
                                          <p:spTgt spid="105"/>
                                        </p:tgtEl>
                                      </p:cBhvr>
                                    </p:animEffect>
                                    <p:set>
                                      <p:cBhvr>
                                        <p:cTn id="179" dur="1" fill="hold">
                                          <p:stCondLst>
                                            <p:cond delay="499"/>
                                          </p:stCondLst>
                                        </p:cTn>
                                        <p:tgtEl>
                                          <p:spTgt spid="105"/>
                                        </p:tgtEl>
                                        <p:attrNameLst>
                                          <p:attrName>style.visibility</p:attrName>
                                        </p:attrNameLst>
                                      </p:cBhvr>
                                      <p:to>
                                        <p:strVal val="hidden"/>
                                      </p:to>
                                    </p:set>
                                  </p:childTnLst>
                                </p:cTn>
                              </p:par>
                              <p:par>
                                <p:cTn id="180" presetID="10" presetClass="exit" presetSubtype="0" fill="hold" grpId="1" nodeType="withEffect">
                                  <p:stCondLst>
                                    <p:cond delay="0"/>
                                  </p:stCondLst>
                                  <p:childTnLst>
                                    <p:animEffect transition="out" filter="fade">
                                      <p:cBhvr>
                                        <p:cTn id="181" dur="500"/>
                                        <p:tgtEl>
                                          <p:spTgt spid="104"/>
                                        </p:tgtEl>
                                      </p:cBhvr>
                                    </p:animEffect>
                                    <p:set>
                                      <p:cBhvr>
                                        <p:cTn id="182" dur="1" fill="hold">
                                          <p:stCondLst>
                                            <p:cond delay="499"/>
                                          </p:stCondLst>
                                        </p:cTn>
                                        <p:tgtEl>
                                          <p:spTgt spid="104"/>
                                        </p:tgtEl>
                                        <p:attrNameLst>
                                          <p:attrName>style.visibility</p:attrName>
                                        </p:attrNameLst>
                                      </p:cBhvr>
                                      <p:to>
                                        <p:strVal val="hidden"/>
                                      </p:to>
                                    </p:set>
                                  </p:childTnLst>
                                </p:cTn>
                              </p:par>
                            </p:childTnLst>
                          </p:cTn>
                        </p:par>
                      </p:childTnLst>
                    </p:cTn>
                  </p:par>
                  <p:par>
                    <p:cTn id="183" fill="hold">
                      <p:stCondLst>
                        <p:cond delay="indefinite"/>
                      </p:stCondLst>
                      <p:childTnLst>
                        <p:par>
                          <p:cTn id="184" fill="hold">
                            <p:stCondLst>
                              <p:cond delay="0"/>
                            </p:stCondLst>
                            <p:childTnLst>
                              <p:par>
                                <p:cTn id="185" presetID="10" presetClass="entr" presetSubtype="0" fill="hold" grpId="0" nodeType="clickEffect">
                                  <p:stCondLst>
                                    <p:cond delay="0"/>
                                  </p:stCondLst>
                                  <p:childTnLst>
                                    <p:set>
                                      <p:cBhvr>
                                        <p:cTn id="186" dur="1" fill="hold">
                                          <p:stCondLst>
                                            <p:cond delay="0"/>
                                          </p:stCondLst>
                                        </p:cTn>
                                        <p:tgtEl>
                                          <p:spTgt spid="117"/>
                                        </p:tgtEl>
                                        <p:attrNameLst>
                                          <p:attrName>style.visibility</p:attrName>
                                        </p:attrNameLst>
                                      </p:cBhvr>
                                      <p:to>
                                        <p:strVal val="visible"/>
                                      </p:to>
                                    </p:set>
                                    <p:animEffect transition="in" filter="fade">
                                      <p:cBhvr>
                                        <p:cTn id="187" dur="500"/>
                                        <p:tgtEl>
                                          <p:spTgt spid="117"/>
                                        </p:tgtEl>
                                      </p:cBhvr>
                                    </p:animEffect>
                                  </p:childTnLst>
                                </p:cTn>
                              </p:par>
                              <p:par>
                                <p:cTn id="188" presetID="10" presetClass="entr" presetSubtype="0" fill="hold" grpId="0" nodeType="withEffect">
                                  <p:stCondLst>
                                    <p:cond delay="0"/>
                                  </p:stCondLst>
                                  <p:childTnLst>
                                    <p:set>
                                      <p:cBhvr>
                                        <p:cTn id="189" dur="1" fill="hold">
                                          <p:stCondLst>
                                            <p:cond delay="0"/>
                                          </p:stCondLst>
                                        </p:cTn>
                                        <p:tgtEl>
                                          <p:spTgt spid="111"/>
                                        </p:tgtEl>
                                        <p:attrNameLst>
                                          <p:attrName>style.visibility</p:attrName>
                                        </p:attrNameLst>
                                      </p:cBhvr>
                                      <p:to>
                                        <p:strVal val="visible"/>
                                      </p:to>
                                    </p:set>
                                    <p:animEffect transition="in" filter="fade">
                                      <p:cBhvr>
                                        <p:cTn id="190" dur="500"/>
                                        <p:tgtEl>
                                          <p:spTgt spid="111"/>
                                        </p:tgtEl>
                                      </p:cBhvr>
                                    </p:animEffect>
                                  </p:childTnLst>
                                </p:cTn>
                              </p:par>
                            </p:childTnLst>
                          </p:cTn>
                        </p:par>
                        <p:par>
                          <p:cTn id="191" fill="hold">
                            <p:stCondLst>
                              <p:cond delay="500"/>
                            </p:stCondLst>
                            <p:childTnLst>
                              <p:par>
                                <p:cTn id="192" presetID="10" presetClass="entr" presetSubtype="0" fill="hold" grpId="0" nodeType="afterEffect">
                                  <p:stCondLst>
                                    <p:cond delay="0"/>
                                  </p:stCondLst>
                                  <p:childTnLst>
                                    <p:set>
                                      <p:cBhvr>
                                        <p:cTn id="193" dur="1" fill="hold">
                                          <p:stCondLst>
                                            <p:cond delay="0"/>
                                          </p:stCondLst>
                                        </p:cTn>
                                        <p:tgtEl>
                                          <p:spTgt spid="112"/>
                                        </p:tgtEl>
                                        <p:attrNameLst>
                                          <p:attrName>style.visibility</p:attrName>
                                        </p:attrNameLst>
                                      </p:cBhvr>
                                      <p:to>
                                        <p:strVal val="visible"/>
                                      </p:to>
                                    </p:set>
                                    <p:animEffect transition="in" filter="fade">
                                      <p:cBhvr>
                                        <p:cTn id="194" dur="500"/>
                                        <p:tgtEl>
                                          <p:spTgt spid="112"/>
                                        </p:tgtEl>
                                      </p:cBhvr>
                                    </p:animEffect>
                                  </p:childTnLst>
                                </p:cTn>
                              </p:par>
                              <p:par>
                                <p:cTn id="195" presetID="10" presetClass="entr" presetSubtype="0" fill="hold" grpId="0" nodeType="withEffect">
                                  <p:stCondLst>
                                    <p:cond delay="0"/>
                                  </p:stCondLst>
                                  <p:childTnLst>
                                    <p:set>
                                      <p:cBhvr>
                                        <p:cTn id="196" dur="1" fill="hold">
                                          <p:stCondLst>
                                            <p:cond delay="0"/>
                                          </p:stCondLst>
                                        </p:cTn>
                                        <p:tgtEl>
                                          <p:spTgt spid="114"/>
                                        </p:tgtEl>
                                        <p:attrNameLst>
                                          <p:attrName>style.visibility</p:attrName>
                                        </p:attrNameLst>
                                      </p:cBhvr>
                                      <p:to>
                                        <p:strVal val="visible"/>
                                      </p:to>
                                    </p:set>
                                    <p:animEffect transition="in" filter="fade">
                                      <p:cBhvr>
                                        <p:cTn id="197" dur="500"/>
                                        <p:tgtEl>
                                          <p:spTgt spid="114"/>
                                        </p:tgtEl>
                                      </p:cBhvr>
                                    </p:animEffect>
                                  </p:childTnLst>
                                </p:cTn>
                              </p:par>
                              <p:par>
                                <p:cTn id="198" presetID="10" presetClass="entr" presetSubtype="0" fill="hold" grpId="0" nodeType="withEffect">
                                  <p:stCondLst>
                                    <p:cond delay="0"/>
                                  </p:stCondLst>
                                  <p:childTnLst>
                                    <p:set>
                                      <p:cBhvr>
                                        <p:cTn id="199" dur="1" fill="hold">
                                          <p:stCondLst>
                                            <p:cond delay="0"/>
                                          </p:stCondLst>
                                        </p:cTn>
                                        <p:tgtEl>
                                          <p:spTgt spid="115"/>
                                        </p:tgtEl>
                                        <p:attrNameLst>
                                          <p:attrName>style.visibility</p:attrName>
                                        </p:attrNameLst>
                                      </p:cBhvr>
                                      <p:to>
                                        <p:strVal val="visible"/>
                                      </p:to>
                                    </p:set>
                                    <p:animEffect transition="in" filter="fade">
                                      <p:cBhvr>
                                        <p:cTn id="200" dur="500"/>
                                        <p:tgtEl>
                                          <p:spTgt spid="115"/>
                                        </p:tgtEl>
                                      </p:cBhvr>
                                    </p:animEffect>
                                  </p:childTnLst>
                                </p:cTn>
                              </p:par>
                              <p:par>
                                <p:cTn id="201" presetID="10" presetClass="entr" presetSubtype="0" fill="hold" grpId="0" nodeType="withEffect">
                                  <p:stCondLst>
                                    <p:cond delay="0"/>
                                  </p:stCondLst>
                                  <p:childTnLst>
                                    <p:set>
                                      <p:cBhvr>
                                        <p:cTn id="202" dur="1" fill="hold">
                                          <p:stCondLst>
                                            <p:cond delay="0"/>
                                          </p:stCondLst>
                                        </p:cTn>
                                        <p:tgtEl>
                                          <p:spTgt spid="113"/>
                                        </p:tgtEl>
                                        <p:attrNameLst>
                                          <p:attrName>style.visibility</p:attrName>
                                        </p:attrNameLst>
                                      </p:cBhvr>
                                      <p:to>
                                        <p:strVal val="visible"/>
                                      </p:to>
                                    </p:set>
                                    <p:animEffect transition="in" filter="fade">
                                      <p:cBhvr>
                                        <p:cTn id="203" dur="500"/>
                                        <p:tgtEl>
                                          <p:spTgt spid="113"/>
                                        </p:tgtEl>
                                      </p:cBhvr>
                                    </p:animEffect>
                                  </p:childTnLst>
                                </p:cTn>
                              </p:par>
                            </p:childTnLst>
                          </p:cTn>
                        </p:par>
                      </p:childTnLst>
                    </p:cTn>
                  </p:par>
                  <p:par>
                    <p:cTn id="204" fill="hold">
                      <p:stCondLst>
                        <p:cond delay="indefinite"/>
                      </p:stCondLst>
                      <p:childTnLst>
                        <p:par>
                          <p:cTn id="205" fill="hold">
                            <p:stCondLst>
                              <p:cond delay="0"/>
                            </p:stCondLst>
                            <p:childTnLst>
                              <p:par>
                                <p:cTn id="206" presetID="10" presetClass="exit" presetSubtype="0" fill="hold" grpId="1" nodeType="clickEffect">
                                  <p:stCondLst>
                                    <p:cond delay="0"/>
                                  </p:stCondLst>
                                  <p:childTnLst>
                                    <p:animEffect transition="out" filter="fade">
                                      <p:cBhvr>
                                        <p:cTn id="207" dur="500"/>
                                        <p:tgtEl>
                                          <p:spTgt spid="112"/>
                                        </p:tgtEl>
                                      </p:cBhvr>
                                    </p:animEffect>
                                    <p:set>
                                      <p:cBhvr>
                                        <p:cTn id="208" dur="1" fill="hold">
                                          <p:stCondLst>
                                            <p:cond delay="499"/>
                                          </p:stCondLst>
                                        </p:cTn>
                                        <p:tgtEl>
                                          <p:spTgt spid="112"/>
                                        </p:tgtEl>
                                        <p:attrNameLst>
                                          <p:attrName>style.visibility</p:attrName>
                                        </p:attrNameLst>
                                      </p:cBhvr>
                                      <p:to>
                                        <p:strVal val="hidden"/>
                                      </p:to>
                                    </p:set>
                                  </p:childTnLst>
                                </p:cTn>
                              </p:par>
                              <p:par>
                                <p:cTn id="209" presetID="10" presetClass="exit" presetSubtype="0" fill="hold" grpId="1" nodeType="withEffect">
                                  <p:stCondLst>
                                    <p:cond delay="0"/>
                                  </p:stCondLst>
                                  <p:childTnLst>
                                    <p:animEffect transition="out" filter="fade">
                                      <p:cBhvr>
                                        <p:cTn id="210" dur="500"/>
                                        <p:tgtEl>
                                          <p:spTgt spid="113"/>
                                        </p:tgtEl>
                                      </p:cBhvr>
                                    </p:animEffect>
                                    <p:set>
                                      <p:cBhvr>
                                        <p:cTn id="211" dur="1" fill="hold">
                                          <p:stCondLst>
                                            <p:cond delay="499"/>
                                          </p:stCondLst>
                                        </p:cTn>
                                        <p:tgtEl>
                                          <p:spTgt spid="113"/>
                                        </p:tgtEl>
                                        <p:attrNameLst>
                                          <p:attrName>style.visibility</p:attrName>
                                        </p:attrNameLst>
                                      </p:cBhvr>
                                      <p:to>
                                        <p:strVal val="hidden"/>
                                      </p:to>
                                    </p:set>
                                  </p:childTnLst>
                                </p:cTn>
                              </p:par>
                              <p:par>
                                <p:cTn id="212" presetID="10" presetClass="exit" presetSubtype="0" fill="hold" grpId="1" nodeType="withEffect">
                                  <p:stCondLst>
                                    <p:cond delay="0"/>
                                  </p:stCondLst>
                                  <p:childTnLst>
                                    <p:animEffect transition="out" filter="fade">
                                      <p:cBhvr>
                                        <p:cTn id="213" dur="500"/>
                                        <p:tgtEl>
                                          <p:spTgt spid="115"/>
                                        </p:tgtEl>
                                      </p:cBhvr>
                                    </p:animEffect>
                                    <p:set>
                                      <p:cBhvr>
                                        <p:cTn id="214" dur="1" fill="hold">
                                          <p:stCondLst>
                                            <p:cond delay="499"/>
                                          </p:stCondLst>
                                        </p:cTn>
                                        <p:tgtEl>
                                          <p:spTgt spid="115"/>
                                        </p:tgtEl>
                                        <p:attrNameLst>
                                          <p:attrName>style.visibility</p:attrName>
                                        </p:attrNameLst>
                                      </p:cBhvr>
                                      <p:to>
                                        <p:strVal val="hidden"/>
                                      </p:to>
                                    </p:set>
                                  </p:childTnLst>
                                </p:cTn>
                              </p:par>
                              <p:par>
                                <p:cTn id="215" presetID="10" presetClass="exit" presetSubtype="0" fill="hold" grpId="1" nodeType="withEffect">
                                  <p:stCondLst>
                                    <p:cond delay="0"/>
                                  </p:stCondLst>
                                  <p:childTnLst>
                                    <p:animEffect transition="out" filter="fade">
                                      <p:cBhvr>
                                        <p:cTn id="216" dur="500"/>
                                        <p:tgtEl>
                                          <p:spTgt spid="114"/>
                                        </p:tgtEl>
                                      </p:cBhvr>
                                    </p:animEffect>
                                    <p:set>
                                      <p:cBhvr>
                                        <p:cTn id="217" dur="1" fill="hold">
                                          <p:stCondLst>
                                            <p:cond delay="499"/>
                                          </p:stCondLst>
                                        </p:cTn>
                                        <p:tgtEl>
                                          <p:spTgt spid="114"/>
                                        </p:tgtEl>
                                        <p:attrNameLst>
                                          <p:attrName>style.visibility</p:attrName>
                                        </p:attrNameLst>
                                      </p:cBhvr>
                                      <p:to>
                                        <p:strVal val="hidden"/>
                                      </p:to>
                                    </p:set>
                                  </p:childTnLst>
                                </p:cTn>
                              </p:par>
                            </p:childTnLst>
                          </p:cTn>
                        </p:par>
                        <p:par>
                          <p:cTn id="218" fill="hold">
                            <p:stCondLst>
                              <p:cond delay="500"/>
                            </p:stCondLst>
                            <p:childTnLst>
                              <p:par>
                                <p:cTn id="219" presetID="10" presetClass="exit" presetSubtype="0" fill="hold" grpId="1" nodeType="afterEffect">
                                  <p:stCondLst>
                                    <p:cond delay="0"/>
                                  </p:stCondLst>
                                  <p:childTnLst>
                                    <p:animEffect transition="out" filter="fade">
                                      <p:cBhvr>
                                        <p:cTn id="220" dur="500"/>
                                        <p:tgtEl>
                                          <p:spTgt spid="117"/>
                                        </p:tgtEl>
                                      </p:cBhvr>
                                    </p:animEffect>
                                    <p:set>
                                      <p:cBhvr>
                                        <p:cTn id="221" dur="1" fill="hold">
                                          <p:stCondLst>
                                            <p:cond delay="499"/>
                                          </p:stCondLst>
                                        </p:cTn>
                                        <p:tgtEl>
                                          <p:spTgt spid="117"/>
                                        </p:tgtEl>
                                        <p:attrNameLst>
                                          <p:attrName>style.visibility</p:attrName>
                                        </p:attrNameLst>
                                      </p:cBhvr>
                                      <p:to>
                                        <p:strVal val="hidden"/>
                                      </p:to>
                                    </p:set>
                                  </p:childTnLst>
                                </p:cTn>
                              </p:par>
                              <p:par>
                                <p:cTn id="222" presetID="10" presetClass="exit" presetSubtype="0" fill="hold" grpId="1" nodeType="withEffect">
                                  <p:stCondLst>
                                    <p:cond delay="0"/>
                                  </p:stCondLst>
                                  <p:childTnLst>
                                    <p:animEffect transition="out" filter="fade">
                                      <p:cBhvr>
                                        <p:cTn id="223" dur="500"/>
                                        <p:tgtEl>
                                          <p:spTgt spid="111"/>
                                        </p:tgtEl>
                                      </p:cBhvr>
                                    </p:animEffect>
                                    <p:set>
                                      <p:cBhvr>
                                        <p:cTn id="224" dur="1" fill="hold">
                                          <p:stCondLst>
                                            <p:cond delay="499"/>
                                          </p:stCondLst>
                                        </p:cTn>
                                        <p:tgtEl>
                                          <p:spTgt spid="111"/>
                                        </p:tgtEl>
                                        <p:attrNameLst>
                                          <p:attrName>style.visibility</p:attrName>
                                        </p:attrNameLst>
                                      </p:cBhvr>
                                      <p:to>
                                        <p:strVal val="hidden"/>
                                      </p:to>
                                    </p:set>
                                  </p:childTnLst>
                                </p:cTn>
                              </p:par>
                            </p:childTnLst>
                          </p:cTn>
                        </p:par>
                      </p:childTnLst>
                    </p:cTn>
                  </p:par>
                  <p:par>
                    <p:cTn id="225" fill="hold">
                      <p:stCondLst>
                        <p:cond delay="indefinite"/>
                      </p:stCondLst>
                      <p:childTnLst>
                        <p:par>
                          <p:cTn id="226" fill="hold">
                            <p:stCondLst>
                              <p:cond delay="0"/>
                            </p:stCondLst>
                            <p:childTnLst>
                              <p:par>
                                <p:cTn id="227" presetID="10" presetClass="entr" presetSubtype="0" fill="hold" grpId="0" nodeType="clickEffect">
                                  <p:stCondLst>
                                    <p:cond delay="0"/>
                                  </p:stCondLst>
                                  <p:childTnLst>
                                    <p:set>
                                      <p:cBhvr>
                                        <p:cTn id="228" dur="1" fill="hold">
                                          <p:stCondLst>
                                            <p:cond delay="0"/>
                                          </p:stCondLst>
                                        </p:cTn>
                                        <p:tgtEl>
                                          <p:spTgt spid="124"/>
                                        </p:tgtEl>
                                        <p:attrNameLst>
                                          <p:attrName>style.visibility</p:attrName>
                                        </p:attrNameLst>
                                      </p:cBhvr>
                                      <p:to>
                                        <p:strVal val="visible"/>
                                      </p:to>
                                    </p:set>
                                    <p:animEffect transition="in" filter="fade">
                                      <p:cBhvr>
                                        <p:cTn id="229" dur="500"/>
                                        <p:tgtEl>
                                          <p:spTgt spid="124"/>
                                        </p:tgtEl>
                                      </p:cBhvr>
                                    </p:animEffect>
                                  </p:childTnLst>
                                </p:cTn>
                              </p:par>
                              <p:par>
                                <p:cTn id="230" presetID="10" presetClass="entr" presetSubtype="0" fill="hold" grpId="0" nodeType="withEffect">
                                  <p:stCondLst>
                                    <p:cond delay="0"/>
                                  </p:stCondLst>
                                  <p:childTnLst>
                                    <p:set>
                                      <p:cBhvr>
                                        <p:cTn id="231" dur="1" fill="hold">
                                          <p:stCondLst>
                                            <p:cond delay="0"/>
                                          </p:stCondLst>
                                        </p:cTn>
                                        <p:tgtEl>
                                          <p:spTgt spid="125"/>
                                        </p:tgtEl>
                                        <p:attrNameLst>
                                          <p:attrName>style.visibility</p:attrName>
                                        </p:attrNameLst>
                                      </p:cBhvr>
                                      <p:to>
                                        <p:strVal val="visible"/>
                                      </p:to>
                                    </p:set>
                                    <p:animEffect transition="in" filter="fade">
                                      <p:cBhvr>
                                        <p:cTn id="232" dur="500"/>
                                        <p:tgtEl>
                                          <p:spTgt spid="125"/>
                                        </p:tgtEl>
                                      </p:cBhvr>
                                    </p:animEffect>
                                  </p:childTnLst>
                                </p:cTn>
                              </p:par>
                            </p:childTnLst>
                          </p:cTn>
                        </p:par>
                        <p:par>
                          <p:cTn id="233" fill="hold">
                            <p:stCondLst>
                              <p:cond delay="500"/>
                            </p:stCondLst>
                            <p:childTnLst>
                              <p:par>
                                <p:cTn id="234" presetID="10" presetClass="entr" presetSubtype="0" fill="hold" grpId="0" nodeType="afterEffect">
                                  <p:stCondLst>
                                    <p:cond delay="0"/>
                                  </p:stCondLst>
                                  <p:childTnLst>
                                    <p:set>
                                      <p:cBhvr>
                                        <p:cTn id="235" dur="1" fill="hold">
                                          <p:stCondLst>
                                            <p:cond delay="0"/>
                                          </p:stCondLst>
                                        </p:cTn>
                                        <p:tgtEl>
                                          <p:spTgt spid="126"/>
                                        </p:tgtEl>
                                        <p:attrNameLst>
                                          <p:attrName>style.visibility</p:attrName>
                                        </p:attrNameLst>
                                      </p:cBhvr>
                                      <p:to>
                                        <p:strVal val="visible"/>
                                      </p:to>
                                    </p:set>
                                    <p:animEffect transition="in" filter="fade">
                                      <p:cBhvr>
                                        <p:cTn id="236" dur="500"/>
                                        <p:tgtEl>
                                          <p:spTgt spid="126"/>
                                        </p:tgtEl>
                                      </p:cBhvr>
                                    </p:animEffect>
                                  </p:childTnLst>
                                </p:cTn>
                              </p:par>
                              <p:par>
                                <p:cTn id="237" presetID="10" presetClass="entr" presetSubtype="0" fill="hold" grpId="0" nodeType="withEffect">
                                  <p:stCondLst>
                                    <p:cond delay="0"/>
                                  </p:stCondLst>
                                  <p:childTnLst>
                                    <p:set>
                                      <p:cBhvr>
                                        <p:cTn id="238" dur="1" fill="hold">
                                          <p:stCondLst>
                                            <p:cond delay="0"/>
                                          </p:stCondLst>
                                        </p:cTn>
                                        <p:tgtEl>
                                          <p:spTgt spid="127"/>
                                        </p:tgtEl>
                                        <p:attrNameLst>
                                          <p:attrName>style.visibility</p:attrName>
                                        </p:attrNameLst>
                                      </p:cBhvr>
                                      <p:to>
                                        <p:strVal val="visible"/>
                                      </p:to>
                                    </p:set>
                                    <p:animEffect transition="in" filter="fade">
                                      <p:cBhvr>
                                        <p:cTn id="239" dur="500"/>
                                        <p:tgtEl>
                                          <p:spTgt spid="127"/>
                                        </p:tgtEl>
                                      </p:cBhvr>
                                    </p:animEffect>
                                  </p:childTnLst>
                                </p:cTn>
                              </p:par>
                              <p:par>
                                <p:cTn id="240" presetID="10" presetClass="entr" presetSubtype="0" fill="hold" grpId="0" nodeType="withEffect">
                                  <p:stCondLst>
                                    <p:cond delay="0"/>
                                  </p:stCondLst>
                                  <p:childTnLst>
                                    <p:set>
                                      <p:cBhvr>
                                        <p:cTn id="241" dur="1" fill="hold">
                                          <p:stCondLst>
                                            <p:cond delay="0"/>
                                          </p:stCondLst>
                                        </p:cTn>
                                        <p:tgtEl>
                                          <p:spTgt spid="129"/>
                                        </p:tgtEl>
                                        <p:attrNameLst>
                                          <p:attrName>style.visibility</p:attrName>
                                        </p:attrNameLst>
                                      </p:cBhvr>
                                      <p:to>
                                        <p:strVal val="visible"/>
                                      </p:to>
                                    </p:set>
                                    <p:animEffect transition="in" filter="fade">
                                      <p:cBhvr>
                                        <p:cTn id="242" dur="500"/>
                                        <p:tgtEl>
                                          <p:spTgt spid="129"/>
                                        </p:tgtEl>
                                      </p:cBhvr>
                                    </p:animEffect>
                                  </p:childTnLst>
                                </p:cTn>
                              </p:par>
                              <p:par>
                                <p:cTn id="243" presetID="10" presetClass="entr" presetSubtype="0" fill="hold" grpId="0" nodeType="withEffect">
                                  <p:stCondLst>
                                    <p:cond delay="0"/>
                                  </p:stCondLst>
                                  <p:childTnLst>
                                    <p:set>
                                      <p:cBhvr>
                                        <p:cTn id="244" dur="1" fill="hold">
                                          <p:stCondLst>
                                            <p:cond delay="0"/>
                                          </p:stCondLst>
                                        </p:cTn>
                                        <p:tgtEl>
                                          <p:spTgt spid="128"/>
                                        </p:tgtEl>
                                        <p:attrNameLst>
                                          <p:attrName>style.visibility</p:attrName>
                                        </p:attrNameLst>
                                      </p:cBhvr>
                                      <p:to>
                                        <p:strVal val="visible"/>
                                      </p:to>
                                    </p:set>
                                    <p:animEffect transition="in" filter="fade">
                                      <p:cBhvr>
                                        <p:cTn id="245" dur="500"/>
                                        <p:tgtEl>
                                          <p:spTgt spid="128"/>
                                        </p:tgtEl>
                                      </p:cBhvr>
                                    </p:animEffect>
                                  </p:childTnLst>
                                </p:cTn>
                              </p:par>
                            </p:childTnLst>
                          </p:cTn>
                        </p:par>
                      </p:childTnLst>
                    </p:cTn>
                  </p:par>
                  <p:par>
                    <p:cTn id="246" fill="hold">
                      <p:stCondLst>
                        <p:cond delay="indefinite"/>
                      </p:stCondLst>
                      <p:childTnLst>
                        <p:par>
                          <p:cTn id="247" fill="hold">
                            <p:stCondLst>
                              <p:cond delay="0"/>
                            </p:stCondLst>
                            <p:childTnLst>
                              <p:par>
                                <p:cTn id="248" presetID="10" presetClass="exit" presetSubtype="0" fill="hold" grpId="1" nodeType="clickEffect">
                                  <p:stCondLst>
                                    <p:cond delay="0"/>
                                  </p:stCondLst>
                                  <p:childTnLst>
                                    <p:animEffect transition="out" filter="fade">
                                      <p:cBhvr>
                                        <p:cTn id="249" dur="500"/>
                                        <p:tgtEl>
                                          <p:spTgt spid="126"/>
                                        </p:tgtEl>
                                      </p:cBhvr>
                                    </p:animEffect>
                                    <p:set>
                                      <p:cBhvr>
                                        <p:cTn id="250" dur="1" fill="hold">
                                          <p:stCondLst>
                                            <p:cond delay="499"/>
                                          </p:stCondLst>
                                        </p:cTn>
                                        <p:tgtEl>
                                          <p:spTgt spid="126"/>
                                        </p:tgtEl>
                                        <p:attrNameLst>
                                          <p:attrName>style.visibility</p:attrName>
                                        </p:attrNameLst>
                                      </p:cBhvr>
                                      <p:to>
                                        <p:strVal val="hidden"/>
                                      </p:to>
                                    </p:set>
                                  </p:childTnLst>
                                </p:cTn>
                              </p:par>
                              <p:par>
                                <p:cTn id="251" presetID="10" presetClass="exit" presetSubtype="0" fill="hold" grpId="1" nodeType="withEffect">
                                  <p:stCondLst>
                                    <p:cond delay="0"/>
                                  </p:stCondLst>
                                  <p:childTnLst>
                                    <p:animEffect transition="out" filter="fade">
                                      <p:cBhvr>
                                        <p:cTn id="252" dur="500"/>
                                        <p:tgtEl>
                                          <p:spTgt spid="127"/>
                                        </p:tgtEl>
                                      </p:cBhvr>
                                    </p:animEffect>
                                    <p:set>
                                      <p:cBhvr>
                                        <p:cTn id="253" dur="1" fill="hold">
                                          <p:stCondLst>
                                            <p:cond delay="499"/>
                                          </p:stCondLst>
                                        </p:cTn>
                                        <p:tgtEl>
                                          <p:spTgt spid="127"/>
                                        </p:tgtEl>
                                        <p:attrNameLst>
                                          <p:attrName>style.visibility</p:attrName>
                                        </p:attrNameLst>
                                      </p:cBhvr>
                                      <p:to>
                                        <p:strVal val="hidden"/>
                                      </p:to>
                                    </p:set>
                                  </p:childTnLst>
                                </p:cTn>
                              </p:par>
                              <p:par>
                                <p:cTn id="254" presetID="10" presetClass="exit" presetSubtype="0" fill="hold" grpId="1" nodeType="withEffect">
                                  <p:stCondLst>
                                    <p:cond delay="0"/>
                                  </p:stCondLst>
                                  <p:childTnLst>
                                    <p:animEffect transition="out" filter="fade">
                                      <p:cBhvr>
                                        <p:cTn id="255" dur="500"/>
                                        <p:tgtEl>
                                          <p:spTgt spid="128"/>
                                        </p:tgtEl>
                                      </p:cBhvr>
                                    </p:animEffect>
                                    <p:set>
                                      <p:cBhvr>
                                        <p:cTn id="256" dur="1" fill="hold">
                                          <p:stCondLst>
                                            <p:cond delay="499"/>
                                          </p:stCondLst>
                                        </p:cTn>
                                        <p:tgtEl>
                                          <p:spTgt spid="128"/>
                                        </p:tgtEl>
                                        <p:attrNameLst>
                                          <p:attrName>style.visibility</p:attrName>
                                        </p:attrNameLst>
                                      </p:cBhvr>
                                      <p:to>
                                        <p:strVal val="hidden"/>
                                      </p:to>
                                    </p:set>
                                  </p:childTnLst>
                                </p:cTn>
                              </p:par>
                              <p:par>
                                <p:cTn id="257" presetID="10" presetClass="exit" presetSubtype="0" fill="hold" grpId="1" nodeType="withEffect">
                                  <p:stCondLst>
                                    <p:cond delay="0"/>
                                  </p:stCondLst>
                                  <p:childTnLst>
                                    <p:animEffect transition="out" filter="fade">
                                      <p:cBhvr>
                                        <p:cTn id="258" dur="500"/>
                                        <p:tgtEl>
                                          <p:spTgt spid="129"/>
                                        </p:tgtEl>
                                      </p:cBhvr>
                                    </p:animEffect>
                                    <p:set>
                                      <p:cBhvr>
                                        <p:cTn id="259" dur="1" fill="hold">
                                          <p:stCondLst>
                                            <p:cond delay="499"/>
                                          </p:stCondLst>
                                        </p:cTn>
                                        <p:tgtEl>
                                          <p:spTgt spid="129"/>
                                        </p:tgtEl>
                                        <p:attrNameLst>
                                          <p:attrName>style.visibility</p:attrName>
                                        </p:attrNameLst>
                                      </p:cBhvr>
                                      <p:to>
                                        <p:strVal val="hidden"/>
                                      </p:to>
                                    </p:set>
                                  </p:childTnLst>
                                </p:cTn>
                              </p:par>
                            </p:childTnLst>
                          </p:cTn>
                        </p:par>
                        <p:par>
                          <p:cTn id="260" fill="hold">
                            <p:stCondLst>
                              <p:cond delay="500"/>
                            </p:stCondLst>
                            <p:childTnLst>
                              <p:par>
                                <p:cTn id="261" presetID="10" presetClass="exit" presetSubtype="0" fill="hold" grpId="1" nodeType="afterEffect">
                                  <p:stCondLst>
                                    <p:cond delay="0"/>
                                  </p:stCondLst>
                                  <p:childTnLst>
                                    <p:animEffect transition="out" filter="fade">
                                      <p:cBhvr>
                                        <p:cTn id="262" dur="500"/>
                                        <p:tgtEl>
                                          <p:spTgt spid="124"/>
                                        </p:tgtEl>
                                      </p:cBhvr>
                                    </p:animEffect>
                                    <p:set>
                                      <p:cBhvr>
                                        <p:cTn id="263" dur="1" fill="hold">
                                          <p:stCondLst>
                                            <p:cond delay="499"/>
                                          </p:stCondLst>
                                        </p:cTn>
                                        <p:tgtEl>
                                          <p:spTgt spid="124"/>
                                        </p:tgtEl>
                                        <p:attrNameLst>
                                          <p:attrName>style.visibility</p:attrName>
                                        </p:attrNameLst>
                                      </p:cBhvr>
                                      <p:to>
                                        <p:strVal val="hidden"/>
                                      </p:to>
                                    </p:set>
                                  </p:childTnLst>
                                </p:cTn>
                              </p:par>
                              <p:par>
                                <p:cTn id="264" presetID="10" presetClass="exit" presetSubtype="0" fill="hold" grpId="1" nodeType="withEffect">
                                  <p:stCondLst>
                                    <p:cond delay="0"/>
                                  </p:stCondLst>
                                  <p:childTnLst>
                                    <p:animEffect transition="out" filter="fade">
                                      <p:cBhvr>
                                        <p:cTn id="265" dur="500"/>
                                        <p:tgtEl>
                                          <p:spTgt spid="125"/>
                                        </p:tgtEl>
                                      </p:cBhvr>
                                    </p:animEffect>
                                    <p:set>
                                      <p:cBhvr>
                                        <p:cTn id="266" dur="1" fill="hold">
                                          <p:stCondLst>
                                            <p:cond delay="499"/>
                                          </p:stCondLst>
                                        </p:cTn>
                                        <p:tgtEl>
                                          <p:spTgt spid="125"/>
                                        </p:tgtEl>
                                        <p:attrNameLst>
                                          <p:attrName>style.visibility</p:attrName>
                                        </p:attrNameLst>
                                      </p:cBhvr>
                                      <p:to>
                                        <p:strVal val="hidden"/>
                                      </p:to>
                                    </p:set>
                                  </p:childTnLst>
                                </p:cTn>
                              </p:par>
                            </p:childTnLst>
                          </p:cTn>
                        </p:par>
                      </p:childTnLst>
                    </p:cTn>
                  </p:par>
                  <p:par>
                    <p:cTn id="267" fill="hold">
                      <p:stCondLst>
                        <p:cond delay="indefinite"/>
                      </p:stCondLst>
                      <p:childTnLst>
                        <p:par>
                          <p:cTn id="268" fill="hold">
                            <p:stCondLst>
                              <p:cond delay="0"/>
                            </p:stCondLst>
                            <p:childTnLst>
                              <p:par>
                                <p:cTn id="269" presetID="10" presetClass="exit" presetSubtype="0" fill="hold" grpId="1" nodeType="clickEffect">
                                  <p:stCondLst>
                                    <p:cond delay="0"/>
                                  </p:stCondLst>
                                  <p:childTnLst>
                                    <p:animEffect transition="out" filter="fade">
                                      <p:cBhvr>
                                        <p:cTn id="270" dur="500"/>
                                        <p:tgtEl>
                                          <p:spTgt spid="92"/>
                                        </p:tgtEl>
                                      </p:cBhvr>
                                    </p:animEffect>
                                    <p:set>
                                      <p:cBhvr>
                                        <p:cTn id="271" dur="1" fill="hold">
                                          <p:stCondLst>
                                            <p:cond delay="499"/>
                                          </p:stCondLst>
                                        </p:cTn>
                                        <p:tgtEl>
                                          <p:spTgt spid="92"/>
                                        </p:tgtEl>
                                        <p:attrNameLst>
                                          <p:attrName>style.visibility</p:attrName>
                                        </p:attrNameLst>
                                      </p:cBhvr>
                                      <p:to>
                                        <p:strVal val="hidden"/>
                                      </p:to>
                                    </p:set>
                                  </p:childTnLst>
                                </p:cTn>
                              </p:par>
                            </p:childTnLst>
                          </p:cTn>
                        </p:par>
                        <p:par>
                          <p:cTn id="272" fill="hold">
                            <p:stCondLst>
                              <p:cond delay="500"/>
                            </p:stCondLst>
                            <p:childTnLst>
                              <p:par>
                                <p:cTn id="273" presetID="10" presetClass="exit" presetSubtype="0" fill="hold" grpId="1" nodeType="afterEffect">
                                  <p:stCondLst>
                                    <p:cond delay="0"/>
                                  </p:stCondLst>
                                  <p:childTnLst>
                                    <p:animEffect transition="out" filter="fade">
                                      <p:cBhvr>
                                        <p:cTn id="274" dur="500"/>
                                        <p:tgtEl>
                                          <p:spTgt spid="93"/>
                                        </p:tgtEl>
                                      </p:cBhvr>
                                    </p:animEffect>
                                    <p:set>
                                      <p:cBhvr>
                                        <p:cTn id="275" dur="1" fill="hold">
                                          <p:stCondLst>
                                            <p:cond delay="499"/>
                                          </p:stCondLst>
                                        </p:cTn>
                                        <p:tgtEl>
                                          <p:spTgt spid="93"/>
                                        </p:tgtEl>
                                        <p:attrNameLst>
                                          <p:attrName>style.visibility</p:attrName>
                                        </p:attrNameLst>
                                      </p:cBhvr>
                                      <p:to>
                                        <p:strVal val="hidden"/>
                                      </p:to>
                                    </p:set>
                                  </p:childTnLst>
                                </p:cTn>
                              </p:par>
                            </p:childTnLst>
                          </p:cTn>
                        </p:par>
                      </p:childTnLst>
                    </p:cTn>
                  </p:par>
                  <p:par>
                    <p:cTn id="276" fill="hold">
                      <p:stCondLst>
                        <p:cond delay="indefinite"/>
                      </p:stCondLst>
                      <p:childTnLst>
                        <p:par>
                          <p:cTn id="277" fill="hold">
                            <p:stCondLst>
                              <p:cond delay="0"/>
                            </p:stCondLst>
                            <p:childTnLst>
                              <p:par>
                                <p:cTn id="278" presetID="22" presetClass="entr" presetSubtype="2" fill="hold" grpId="0" nodeType="clickEffect">
                                  <p:stCondLst>
                                    <p:cond delay="0"/>
                                  </p:stCondLst>
                                  <p:childTnLst>
                                    <p:set>
                                      <p:cBhvr>
                                        <p:cTn id="279" dur="1" fill="hold">
                                          <p:stCondLst>
                                            <p:cond delay="0"/>
                                          </p:stCondLst>
                                        </p:cTn>
                                        <p:tgtEl>
                                          <p:spTgt spid="5"/>
                                        </p:tgtEl>
                                        <p:attrNameLst>
                                          <p:attrName>style.visibility</p:attrName>
                                        </p:attrNameLst>
                                      </p:cBhvr>
                                      <p:to>
                                        <p:strVal val="visible"/>
                                      </p:to>
                                    </p:set>
                                    <p:animEffect transition="in" filter="wipe(right)">
                                      <p:cBhvr>
                                        <p:cTn id="280" dur="500"/>
                                        <p:tgtEl>
                                          <p:spTgt spid="5"/>
                                        </p:tgtEl>
                                      </p:cBhvr>
                                    </p:animEffect>
                                  </p:childTnLst>
                                </p:cTn>
                              </p:par>
                            </p:childTnLst>
                          </p:cTn>
                        </p:par>
                        <p:par>
                          <p:cTn id="281" fill="hold">
                            <p:stCondLst>
                              <p:cond delay="500"/>
                            </p:stCondLst>
                            <p:childTnLst>
                              <p:par>
                                <p:cTn id="282" presetID="10" presetClass="entr" presetSubtype="0" fill="hold" grpId="0" nodeType="afterEffect">
                                  <p:stCondLst>
                                    <p:cond delay="0"/>
                                  </p:stCondLst>
                                  <p:childTnLst>
                                    <p:set>
                                      <p:cBhvr>
                                        <p:cTn id="283" dur="1" fill="hold">
                                          <p:stCondLst>
                                            <p:cond delay="0"/>
                                          </p:stCondLst>
                                        </p:cTn>
                                        <p:tgtEl>
                                          <p:spTgt spid="91"/>
                                        </p:tgtEl>
                                        <p:attrNameLst>
                                          <p:attrName>style.visibility</p:attrName>
                                        </p:attrNameLst>
                                      </p:cBhvr>
                                      <p:to>
                                        <p:strVal val="visible"/>
                                      </p:to>
                                    </p:set>
                                    <p:animEffect transition="in" filter="fade">
                                      <p:cBhvr>
                                        <p:cTn id="284" dur="500"/>
                                        <p:tgtEl>
                                          <p:spTgt spid="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 grpId="0"/>
      <p:bldP spid="93" grpId="1"/>
      <p:bldP spid="125" grpId="0" animBg="1"/>
      <p:bldP spid="125" grpId="1" animBg="1"/>
      <p:bldP spid="111" grpId="0" animBg="1"/>
      <p:bldP spid="111" grpId="1" animBg="1"/>
      <p:bldP spid="104" grpId="0" animBg="1"/>
      <p:bldP spid="104" grpId="1" animBg="1"/>
      <p:bldP spid="94" grpId="0" animBg="1"/>
      <p:bldP spid="94" grpId="1" animBg="1"/>
      <p:bldP spid="28" grpId="0" animBg="1"/>
      <p:bldP spid="54" grpId="0" animBg="1"/>
      <p:bldP spid="55" grpId="0" animBg="1"/>
      <p:bldP spid="56" grpId="0" animBg="1"/>
      <p:bldP spid="69" grpId="0" animBg="1"/>
      <p:bldP spid="70" grpId="0" animBg="1"/>
      <p:bldP spid="71" grpId="0" animBg="1"/>
      <p:bldP spid="72" grpId="0" animBg="1"/>
      <p:bldP spid="74" grpId="0" animBg="1"/>
      <p:bldP spid="75" grpId="0" animBg="1"/>
      <p:bldP spid="39" grpId="0" animBg="1"/>
      <p:bldP spid="40" grpId="0" animBg="1"/>
      <p:bldP spid="41" grpId="0" animBg="1"/>
      <p:bldP spid="42" grpId="0" animBg="1"/>
      <p:bldP spid="47" grpId="0" animBg="1"/>
      <p:bldP spid="48" grpId="0" animBg="1"/>
      <p:bldP spid="49" grpId="0" animBg="1"/>
      <p:bldP spid="50" grpId="0" animBg="1"/>
      <p:bldP spid="103" grpId="0" animBg="1"/>
      <p:bldP spid="110" grpId="0" animBg="1"/>
      <p:bldP spid="5" grpId="0" animBg="1"/>
      <p:bldP spid="90" grpId="0"/>
      <p:bldP spid="92" grpId="0"/>
      <p:bldP spid="92" grpId="1"/>
      <p:bldP spid="8" grpId="0" animBg="1"/>
      <p:bldP spid="8" grpId="1" animBg="1"/>
      <p:bldP spid="95" grpId="0" animBg="1"/>
      <p:bldP spid="95" grpId="1" animBg="1"/>
      <p:bldP spid="96" grpId="0" animBg="1"/>
      <p:bldP spid="96" grpId="1" animBg="1"/>
      <p:bldP spid="97" grpId="0" animBg="1"/>
      <p:bldP spid="97" grpId="1" animBg="1"/>
      <p:bldP spid="98" grpId="0" animBg="1"/>
      <p:bldP spid="98" grpId="1" animBg="1"/>
      <p:bldP spid="105" grpId="0" animBg="1"/>
      <p:bldP spid="105" grpId="1" animBg="1"/>
      <p:bldP spid="106" grpId="0" animBg="1"/>
      <p:bldP spid="106" grpId="1" animBg="1"/>
      <p:bldP spid="107" grpId="0" animBg="1"/>
      <p:bldP spid="107" grpId="1" animBg="1"/>
      <p:bldP spid="108" grpId="0" animBg="1"/>
      <p:bldP spid="108" grpId="1" animBg="1"/>
      <p:bldP spid="109" grpId="0" animBg="1"/>
      <p:bldP spid="109" grpId="1" animBg="1"/>
      <p:bldP spid="117" grpId="0" animBg="1"/>
      <p:bldP spid="117" grpId="1" animBg="1"/>
      <p:bldP spid="112" grpId="0" animBg="1"/>
      <p:bldP spid="112" grpId="1" animBg="1"/>
      <p:bldP spid="113" grpId="0" animBg="1"/>
      <p:bldP spid="113" grpId="1" animBg="1"/>
      <p:bldP spid="114" grpId="0" animBg="1"/>
      <p:bldP spid="114" grpId="1" animBg="1"/>
      <p:bldP spid="115" grpId="0" animBg="1"/>
      <p:bldP spid="115" grpId="1" animBg="1"/>
      <p:bldP spid="124" grpId="0" animBg="1"/>
      <p:bldP spid="124" grpId="1" animBg="1"/>
      <p:bldP spid="127" grpId="0" animBg="1"/>
      <p:bldP spid="127" grpId="1" animBg="1"/>
      <p:bldP spid="128" grpId="0" animBg="1"/>
      <p:bldP spid="128" grpId="1" animBg="1"/>
      <p:bldP spid="129" grpId="0" animBg="1"/>
      <p:bldP spid="129" grpId="1" animBg="1"/>
      <p:bldP spid="126" grpId="0" animBg="1"/>
      <p:bldP spid="126" grpId="1" animBg="1"/>
      <p:bldP spid="91"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Rectangle 102">
            <a:extLst>
              <a:ext uri="{FF2B5EF4-FFF2-40B4-BE49-F238E27FC236}">
                <a16:creationId xmlns:a16="http://schemas.microsoft.com/office/drawing/2014/main" id="{0A4F7C36-C7C9-4880-9E2E-85F00D4B44E2}"/>
              </a:ext>
            </a:extLst>
          </p:cNvPr>
          <p:cNvSpPr/>
          <p:nvPr/>
        </p:nvSpPr>
        <p:spPr>
          <a:xfrm>
            <a:off x="8752959" y="3453648"/>
            <a:ext cx="578069" cy="578069"/>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0.25</a:t>
            </a:r>
          </a:p>
        </p:txBody>
      </p:sp>
      <p:sp>
        <p:nvSpPr>
          <p:cNvPr id="51" name="Rectangle 50">
            <a:extLst>
              <a:ext uri="{FF2B5EF4-FFF2-40B4-BE49-F238E27FC236}">
                <a16:creationId xmlns:a16="http://schemas.microsoft.com/office/drawing/2014/main" id="{4B93A63D-2344-418F-9173-D4390E8B3780}"/>
              </a:ext>
            </a:extLst>
          </p:cNvPr>
          <p:cNvSpPr/>
          <p:nvPr/>
        </p:nvSpPr>
        <p:spPr>
          <a:xfrm>
            <a:off x="4174390" y="2877521"/>
            <a:ext cx="578069" cy="578069"/>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40" name="Rectangle 39">
            <a:extLst>
              <a:ext uri="{FF2B5EF4-FFF2-40B4-BE49-F238E27FC236}">
                <a16:creationId xmlns:a16="http://schemas.microsoft.com/office/drawing/2014/main" id="{DFDDE6E3-B074-49E8-9926-2A300C6C1625}"/>
              </a:ext>
            </a:extLst>
          </p:cNvPr>
          <p:cNvSpPr/>
          <p:nvPr/>
        </p:nvSpPr>
        <p:spPr>
          <a:xfrm>
            <a:off x="4752459" y="2877521"/>
            <a:ext cx="578069" cy="578069"/>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1.0</a:t>
            </a:r>
          </a:p>
        </p:txBody>
      </p:sp>
      <p:sp>
        <p:nvSpPr>
          <p:cNvPr id="41" name="Rectangle 40">
            <a:extLst>
              <a:ext uri="{FF2B5EF4-FFF2-40B4-BE49-F238E27FC236}">
                <a16:creationId xmlns:a16="http://schemas.microsoft.com/office/drawing/2014/main" id="{3F7BF2F5-C33B-4C06-8DCF-0E7D33ACF705}"/>
              </a:ext>
            </a:extLst>
          </p:cNvPr>
          <p:cNvSpPr/>
          <p:nvPr/>
        </p:nvSpPr>
        <p:spPr>
          <a:xfrm>
            <a:off x="5330528" y="2877521"/>
            <a:ext cx="578069" cy="578069"/>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1.0</a:t>
            </a:r>
          </a:p>
        </p:txBody>
      </p:sp>
      <p:sp>
        <p:nvSpPr>
          <p:cNvPr id="85" name="Rectangle 84">
            <a:extLst>
              <a:ext uri="{FF2B5EF4-FFF2-40B4-BE49-F238E27FC236}">
                <a16:creationId xmlns:a16="http://schemas.microsoft.com/office/drawing/2014/main" id="{F20FA4D9-B130-4B9A-96B9-B04F83F6BADC}"/>
              </a:ext>
            </a:extLst>
          </p:cNvPr>
          <p:cNvSpPr/>
          <p:nvPr/>
        </p:nvSpPr>
        <p:spPr>
          <a:xfrm>
            <a:off x="5908597" y="2877521"/>
            <a:ext cx="578069" cy="578069"/>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 name="Title 1">
            <a:extLst>
              <a:ext uri="{FF2B5EF4-FFF2-40B4-BE49-F238E27FC236}">
                <a16:creationId xmlns:a16="http://schemas.microsoft.com/office/drawing/2014/main" id="{5EEC7CAF-616B-4B9D-8A53-53AFE9380A1C}"/>
              </a:ext>
            </a:extLst>
          </p:cNvPr>
          <p:cNvSpPr>
            <a:spLocks noGrp="1"/>
          </p:cNvSpPr>
          <p:nvPr>
            <p:ph type="title"/>
          </p:nvPr>
        </p:nvSpPr>
        <p:spPr>
          <a:xfrm>
            <a:off x="476791" y="633526"/>
            <a:ext cx="6270850" cy="618631"/>
          </a:xfrm>
        </p:spPr>
        <p:txBody>
          <a:bodyPr/>
          <a:lstStyle/>
          <a:p>
            <a:r>
              <a:rPr lang="en-US" dirty="0"/>
              <a:t>Laplace heat transfer</a:t>
            </a:r>
          </a:p>
        </p:txBody>
      </p:sp>
      <p:sp>
        <p:nvSpPr>
          <p:cNvPr id="4" name="Text Placeholder 3">
            <a:extLst>
              <a:ext uri="{FF2B5EF4-FFF2-40B4-BE49-F238E27FC236}">
                <a16:creationId xmlns:a16="http://schemas.microsoft.com/office/drawing/2014/main" id="{ADA9E8DA-D20E-4660-9109-2E69C2411F83}"/>
              </a:ext>
            </a:extLst>
          </p:cNvPr>
          <p:cNvSpPr>
            <a:spLocks noGrp="1"/>
          </p:cNvSpPr>
          <p:nvPr>
            <p:ph type="body" sz="quarter" idx="10"/>
          </p:nvPr>
        </p:nvSpPr>
        <p:spPr/>
        <p:txBody>
          <a:bodyPr/>
          <a:lstStyle/>
          <a:p>
            <a:r>
              <a:rPr lang="en-US" dirty="0"/>
              <a:t>Introduction to lab code</a:t>
            </a:r>
          </a:p>
        </p:txBody>
      </p:sp>
      <p:sp>
        <p:nvSpPr>
          <p:cNvPr id="28" name="Rectangle 27">
            <a:extLst>
              <a:ext uri="{FF2B5EF4-FFF2-40B4-BE49-F238E27FC236}">
                <a16:creationId xmlns:a16="http://schemas.microsoft.com/office/drawing/2014/main" id="{BB82348D-B58D-460C-AED0-7490BF95E20F}"/>
              </a:ext>
            </a:extLst>
          </p:cNvPr>
          <p:cNvSpPr/>
          <p:nvPr/>
        </p:nvSpPr>
        <p:spPr>
          <a:xfrm>
            <a:off x="4174390" y="2877521"/>
            <a:ext cx="578069" cy="578069"/>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1.0</a:t>
            </a:r>
          </a:p>
        </p:txBody>
      </p:sp>
      <p:sp>
        <p:nvSpPr>
          <p:cNvPr id="56" name="Rectangle 55">
            <a:extLst>
              <a:ext uri="{FF2B5EF4-FFF2-40B4-BE49-F238E27FC236}">
                <a16:creationId xmlns:a16="http://schemas.microsoft.com/office/drawing/2014/main" id="{6ACA3FDB-5581-4DCC-AD28-6FCA3A282042}"/>
              </a:ext>
            </a:extLst>
          </p:cNvPr>
          <p:cNvSpPr/>
          <p:nvPr/>
        </p:nvSpPr>
        <p:spPr>
          <a:xfrm>
            <a:off x="5908597" y="2877521"/>
            <a:ext cx="578069" cy="578069"/>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1.0</a:t>
            </a:r>
          </a:p>
        </p:txBody>
      </p:sp>
      <p:sp>
        <p:nvSpPr>
          <p:cNvPr id="57" name="Rectangle 56">
            <a:extLst>
              <a:ext uri="{FF2B5EF4-FFF2-40B4-BE49-F238E27FC236}">
                <a16:creationId xmlns:a16="http://schemas.microsoft.com/office/drawing/2014/main" id="{1A4803BC-BED5-413A-B53D-A8456B8DEB3A}"/>
              </a:ext>
            </a:extLst>
          </p:cNvPr>
          <p:cNvSpPr/>
          <p:nvPr/>
        </p:nvSpPr>
        <p:spPr>
          <a:xfrm>
            <a:off x="4174390" y="3455590"/>
            <a:ext cx="578069" cy="578069"/>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0.0</a:t>
            </a:r>
          </a:p>
        </p:txBody>
      </p:sp>
      <p:sp>
        <p:nvSpPr>
          <p:cNvPr id="58" name="Rectangle 57">
            <a:extLst>
              <a:ext uri="{FF2B5EF4-FFF2-40B4-BE49-F238E27FC236}">
                <a16:creationId xmlns:a16="http://schemas.microsoft.com/office/drawing/2014/main" id="{A9BD90CE-2B5F-43AE-8708-BE3F6EB233ED}"/>
              </a:ext>
            </a:extLst>
          </p:cNvPr>
          <p:cNvSpPr/>
          <p:nvPr/>
        </p:nvSpPr>
        <p:spPr>
          <a:xfrm>
            <a:off x="4752459" y="3455590"/>
            <a:ext cx="578069" cy="578069"/>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0.25</a:t>
            </a:r>
          </a:p>
        </p:txBody>
      </p:sp>
      <p:sp>
        <p:nvSpPr>
          <p:cNvPr id="59" name="Rectangle 58">
            <a:extLst>
              <a:ext uri="{FF2B5EF4-FFF2-40B4-BE49-F238E27FC236}">
                <a16:creationId xmlns:a16="http://schemas.microsoft.com/office/drawing/2014/main" id="{0D9C5D2E-1498-42AE-B43F-9C2E000C129F}"/>
              </a:ext>
            </a:extLst>
          </p:cNvPr>
          <p:cNvSpPr/>
          <p:nvPr/>
        </p:nvSpPr>
        <p:spPr>
          <a:xfrm>
            <a:off x="5330528" y="3455590"/>
            <a:ext cx="578069" cy="578069"/>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0.25</a:t>
            </a:r>
          </a:p>
        </p:txBody>
      </p:sp>
      <p:sp>
        <p:nvSpPr>
          <p:cNvPr id="60" name="Rectangle 59">
            <a:extLst>
              <a:ext uri="{FF2B5EF4-FFF2-40B4-BE49-F238E27FC236}">
                <a16:creationId xmlns:a16="http://schemas.microsoft.com/office/drawing/2014/main" id="{C3DBAE54-8904-457D-BEEC-C9AD584FD01B}"/>
              </a:ext>
            </a:extLst>
          </p:cNvPr>
          <p:cNvSpPr/>
          <p:nvPr/>
        </p:nvSpPr>
        <p:spPr>
          <a:xfrm>
            <a:off x="5908597" y="3455590"/>
            <a:ext cx="578069" cy="578069"/>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0.0</a:t>
            </a:r>
          </a:p>
        </p:txBody>
      </p:sp>
      <p:sp>
        <p:nvSpPr>
          <p:cNvPr id="61" name="Rectangle 60">
            <a:extLst>
              <a:ext uri="{FF2B5EF4-FFF2-40B4-BE49-F238E27FC236}">
                <a16:creationId xmlns:a16="http://schemas.microsoft.com/office/drawing/2014/main" id="{1372AEB4-7D68-4C89-8088-FE0860A0994A}"/>
              </a:ext>
            </a:extLst>
          </p:cNvPr>
          <p:cNvSpPr/>
          <p:nvPr/>
        </p:nvSpPr>
        <p:spPr>
          <a:xfrm>
            <a:off x="4174390" y="4033659"/>
            <a:ext cx="578069" cy="578069"/>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0.0</a:t>
            </a:r>
          </a:p>
        </p:txBody>
      </p:sp>
      <p:sp>
        <p:nvSpPr>
          <p:cNvPr id="62" name="Rectangle 61">
            <a:extLst>
              <a:ext uri="{FF2B5EF4-FFF2-40B4-BE49-F238E27FC236}">
                <a16:creationId xmlns:a16="http://schemas.microsoft.com/office/drawing/2014/main" id="{D6DEABB5-654F-43CE-ACF9-EA702474C4B7}"/>
              </a:ext>
            </a:extLst>
          </p:cNvPr>
          <p:cNvSpPr/>
          <p:nvPr/>
        </p:nvSpPr>
        <p:spPr>
          <a:xfrm>
            <a:off x="4752459" y="4033659"/>
            <a:ext cx="578069" cy="578069"/>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0.0</a:t>
            </a:r>
          </a:p>
        </p:txBody>
      </p:sp>
      <p:sp>
        <p:nvSpPr>
          <p:cNvPr id="63" name="Rectangle 62">
            <a:extLst>
              <a:ext uri="{FF2B5EF4-FFF2-40B4-BE49-F238E27FC236}">
                <a16:creationId xmlns:a16="http://schemas.microsoft.com/office/drawing/2014/main" id="{79C10788-3394-4DEE-A681-08DE5324762D}"/>
              </a:ext>
            </a:extLst>
          </p:cNvPr>
          <p:cNvSpPr/>
          <p:nvPr/>
        </p:nvSpPr>
        <p:spPr>
          <a:xfrm>
            <a:off x="5330528" y="4033659"/>
            <a:ext cx="578069" cy="578069"/>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0.0</a:t>
            </a:r>
          </a:p>
        </p:txBody>
      </p:sp>
      <p:sp>
        <p:nvSpPr>
          <p:cNvPr id="64" name="Rectangle 63">
            <a:extLst>
              <a:ext uri="{FF2B5EF4-FFF2-40B4-BE49-F238E27FC236}">
                <a16:creationId xmlns:a16="http://schemas.microsoft.com/office/drawing/2014/main" id="{6FF977D3-62A2-42A5-8D85-A7CCA4AEEDA3}"/>
              </a:ext>
            </a:extLst>
          </p:cNvPr>
          <p:cNvSpPr/>
          <p:nvPr/>
        </p:nvSpPr>
        <p:spPr>
          <a:xfrm>
            <a:off x="5908597" y="4033659"/>
            <a:ext cx="578069" cy="578069"/>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0.0</a:t>
            </a:r>
          </a:p>
        </p:txBody>
      </p:sp>
      <p:sp>
        <p:nvSpPr>
          <p:cNvPr id="65" name="Rectangle 64">
            <a:extLst>
              <a:ext uri="{FF2B5EF4-FFF2-40B4-BE49-F238E27FC236}">
                <a16:creationId xmlns:a16="http://schemas.microsoft.com/office/drawing/2014/main" id="{8E626CBD-B5A3-4958-BD57-2C3E5269274D}"/>
              </a:ext>
            </a:extLst>
          </p:cNvPr>
          <p:cNvSpPr/>
          <p:nvPr/>
        </p:nvSpPr>
        <p:spPr>
          <a:xfrm>
            <a:off x="4174390" y="4611728"/>
            <a:ext cx="578069" cy="578069"/>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0.0</a:t>
            </a:r>
          </a:p>
        </p:txBody>
      </p:sp>
      <p:sp>
        <p:nvSpPr>
          <p:cNvPr id="67" name="Rectangle 66">
            <a:extLst>
              <a:ext uri="{FF2B5EF4-FFF2-40B4-BE49-F238E27FC236}">
                <a16:creationId xmlns:a16="http://schemas.microsoft.com/office/drawing/2014/main" id="{58C4131F-367D-412D-9E93-0CC431933282}"/>
              </a:ext>
            </a:extLst>
          </p:cNvPr>
          <p:cNvSpPr/>
          <p:nvPr/>
        </p:nvSpPr>
        <p:spPr>
          <a:xfrm>
            <a:off x="5330528" y="4611728"/>
            <a:ext cx="578069" cy="578069"/>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0.0</a:t>
            </a:r>
          </a:p>
        </p:txBody>
      </p:sp>
      <p:sp>
        <p:nvSpPr>
          <p:cNvPr id="68" name="Rectangle 67">
            <a:extLst>
              <a:ext uri="{FF2B5EF4-FFF2-40B4-BE49-F238E27FC236}">
                <a16:creationId xmlns:a16="http://schemas.microsoft.com/office/drawing/2014/main" id="{1BABD3B0-A256-474A-91B8-753361C2839A}"/>
              </a:ext>
            </a:extLst>
          </p:cNvPr>
          <p:cNvSpPr/>
          <p:nvPr/>
        </p:nvSpPr>
        <p:spPr>
          <a:xfrm>
            <a:off x="5908597" y="4611728"/>
            <a:ext cx="578069" cy="578069"/>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0.0</a:t>
            </a:r>
          </a:p>
        </p:txBody>
      </p:sp>
      <p:sp>
        <p:nvSpPr>
          <p:cNvPr id="69" name="Rectangle 68">
            <a:extLst>
              <a:ext uri="{FF2B5EF4-FFF2-40B4-BE49-F238E27FC236}">
                <a16:creationId xmlns:a16="http://schemas.microsoft.com/office/drawing/2014/main" id="{47090B05-B6A0-46D5-80CD-B3B219FC9106}"/>
              </a:ext>
            </a:extLst>
          </p:cNvPr>
          <p:cNvSpPr/>
          <p:nvPr/>
        </p:nvSpPr>
        <p:spPr>
          <a:xfrm>
            <a:off x="8174890" y="2877521"/>
            <a:ext cx="578069" cy="578069"/>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1.0</a:t>
            </a:r>
          </a:p>
        </p:txBody>
      </p:sp>
      <p:sp>
        <p:nvSpPr>
          <p:cNvPr id="70" name="Rectangle 69">
            <a:extLst>
              <a:ext uri="{FF2B5EF4-FFF2-40B4-BE49-F238E27FC236}">
                <a16:creationId xmlns:a16="http://schemas.microsoft.com/office/drawing/2014/main" id="{67E6D09D-C385-474D-933F-610208A46EA6}"/>
              </a:ext>
            </a:extLst>
          </p:cNvPr>
          <p:cNvSpPr/>
          <p:nvPr/>
        </p:nvSpPr>
        <p:spPr>
          <a:xfrm>
            <a:off x="8752959" y="2877521"/>
            <a:ext cx="578069" cy="578069"/>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1.0</a:t>
            </a:r>
          </a:p>
        </p:txBody>
      </p:sp>
      <p:sp>
        <p:nvSpPr>
          <p:cNvPr id="71" name="Rectangle 70">
            <a:extLst>
              <a:ext uri="{FF2B5EF4-FFF2-40B4-BE49-F238E27FC236}">
                <a16:creationId xmlns:a16="http://schemas.microsoft.com/office/drawing/2014/main" id="{85F8C33B-8B80-4F01-B7CE-3B403ADC1A6C}"/>
              </a:ext>
            </a:extLst>
          </p:cNvPr>
          <p:cNvSpPr/>
          <p:nvPr/>
        </p:nvSpPr>
        <p:spPr>
          <a:xfrm>
            <a:off x="9331028" y="2877521"/>
            <a:ext cx="578069" cy="578069"/>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1.0</a:t>
            </a:r>
          </a:p>
        </p:txBody>
      </p:sp>
      <p:sp>
        <p:nvSpPr>
          <p:cNvPr id="72" name="Rectangle 71">
            <a:extLst>
              <a:ext uri="{FF2B5EF4-FFF2-40B4-BE49-F238E27FC236}">
                <a16:creationId xmlns:a16="http://schemas.microsoft.com/office/drawing/2014/main" id="{D1871FAD-8729-4D6F-B1A2-4A1A193E85DC}"/>
              </a:ext>
            </a:extLst>
          </p:cNvPr>
          <p:cNvSpPr/>
          <p:nvPr/>
        </p:nvSpPr>
        <p:spPr>
          <a:xfrm>
            <a:off x="9909097" y="2877521"/>
            <a:ext cx="578069" cy="578069"/>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1.0</a:t>
            </a:r>
          </a:p>
        </p:txBody>
      </p:sp>
      <p:sp>
        <p:nvSpPr>
          <p:cNvPr id="73" name="Rectangle 72">
            <a:extLst>
              <a:ext uri="{FF2B5EF4-FFF2-40B4-BE49-F238E27FC236}">
                <a16:creationId xmlns:a16="http://schemas.microsoft.com/office/drawing/2014/main" id="{9B9A2C8B-432B-444A-82BE-9288B263ED8D}"/>
              </a:ext>
            </a:extLst>
          </p:cNvPr>
          <p:cNvSpPr/>
          <p:nvPr/>
        </p:nvSpPr>
        <p:spPr>
          <a:xfrm>
            <a:off x="8174890" y="3455590"/>
            <a:ext cx="578069" cy="578069"/>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0.0</a:t>
            </a:r>
          </a:p>
        </p:txBody>
      </p:sp>
      <p:sp>
        <p:nvSpPr>
          <p:cNvPr id="75" name="Rectangle 74">
            <a:extLst>
              <a:ext uri="{FF2B5EF4-FFF2-40B4-BE49-F238E27FC236}">
                <a16:creationId xmlns:a16="http://schemas.microsoft.com/office/drawing/2014/main" id="{F5B67D66-6991-4974-814D-59D476529C20}"/>
              </a:ext>
            </a:extLst>
          </p:cNvPr>
          <p:cNvSpPr/>
          <p:nvPr/>
        </p:nvSpPr>
        <p:spPr>
          <a:xfrm>
            <a:off x="9331028" y="3455590"/>
            <a:ext cx="578069" cy="578069"/>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0.25</a:t>
            </a:r>
          </a:p>
        </p:txBody>
      </p:sp>
      <p:sp>
        <p:nvSpPr>
          <p:cNvPr id="76" name="Rectangle 75">
            <a:extLst>
              <a:ext uri="{FF2B5EF4-FFF2-40B4-BE49-F238E27FC236}">
                <a16:creationId xmlns:a16="http://schemas.microsoft.com/office/drawing/2014/main" id="{F176A2B4-B9F9-4B94-A9F3-A8B9CDD927CD}"/>
              </a:ext>
            </a:extLst>
          </p:cNvPr>
          <p:cNvSpPr/>
          <p:nvPr/>
        </p:nvSpPr>
        <p:spPr>
          <a:xfrm>
            <a:off x="9909097" y="3455590"/>
            <a:ext cx="578069" cy="578069"/>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0.0</a:t>
            </a:r>
          </a:p>
        </p:txBody>
      </p:sp>
      <p:sp>
        <p:nvSpPr>
          <p:cNvPr id="77" name="Rectangle 76">
            <a:extLst>
              <a:ext uri="{FF2B5EF4-FFF2-40B4-BE49-F238E27FC236}">
                <a16:creationId xmlns:a16="http://schemas.microsoft.com/office/drawing/2014/main" id="{2D02C7FF-F898-4BF9-9CB2-754FE89FF675}"/>
              </a:ext>
            </a:extLst>
          </p:cNvPr>
          <p:cNvSpPr/>
          <p:nvPr/>
        </p:nvSpPr>
        <p:spPr>
          <a:xfrm>
            <a:off x="8174890" y="4033659"/>
            <a:ext cx="578069" cy="578069"/>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0.0</a:t>
            </a:r>
          </a:p>
        </p:txBody>
      </p:sp>
      <p:sp>
        <p:nvSpPr>
          <p:cNvPr id="78" name="Rectangle 77">
            <a:extLst>
              <a:ext uri="{FF2B5EF4-FFF2-40B4-BE49-F238E27FC236}">
                <a16:creationId xmlns:a16="http://schemas.microsoft.com/office/drawing/2014/main" id="{87DD196E-8A76-4C1E-906E-E38A323429CF}"/>
              </a:ext>
            </a:extLst>
          </p:cNvPr>
          <p:cNvSpPr/>
          <p:nvPr/>
        </p:nvSpPr>
        <p:spPr>
          <a:xfrm>
            <a:off x="8752959" y="4033659"/>
            <a:ext cx="578069" cy="578069"/>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0.0</a:t>
            </a:r>
          </a:p>
        </p:txBody>
      </p:sp>
      <p:sp>
        <p:nvSpPr>
          <p:cNvPr id="79" name="Rectangle 78">
            <a:extLst>
              <a:ext uri="{FF2B5EF4-FFF2-40B4-BE49-F238E27FC236}">
                <a16:creationId xmlns:a16="http://schemas.microsoft.com/office/drawing/2014/main" id="{04714179-41BF-481D-9C4D-E92A47DD2F68}"/>
              </a:ext>
            </a:extLst>
          </p:cNvPr>
          <p:cNvSpPr/>
          <p:nvPr/>
        </p:nvSpPr>
        <p:spPr>
          <a:xfrm>
            <a:off x="9331028" y="4033659"/>
            <a:ext cx="578069" cy="578069"/>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0.0</a:t>
            </a:r>
          </a:p>
        </p:txBody>
      </p:sp>
      <p:sp>
        <p:nvSpPr>
          <p:cNvPr id="80" name="Rectangle 79">
            <a:extLst>
              <a:ext uri="{FF2B5EF4-FFF2-40B4-BE49-F238E27FC236}">
                <a16:creationId xmlns:a16="http://schemas.microsoft.com/office/drawing/2014/main" id="{3F93AEFD-10D9-4F3A-98A7-B6FF78D6E385}"/>
              </a:ext>
            </a:extLst>
          </p:cNvPr>
          <p:cNvSpPr/>
          <p:nvPr/>
        </p:nvSpPr>
        <p:spPr>
          <a:xfrm>
            <a:off x="9909097" y="4033659"/>
            <a:ext cx="578069" cy="578069"/>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0.0</a:t>
            </a:r>
          </a:p>
        </p:txBody>
      </p:sp>
      <p:sp>
        <p:nvSpPr>
          <p:cNvPr id="81" name="Rectangle 80">
            <a:extLst>
              <a:ext uri="{FF2B5EF4-FFF2-40B4-BE49-F238E27FC236}">
                <a16:creationId xmlns:a16="http://schemas.microsoft.com/office/drawing/2014/main" id="{EB45C91E-A2A7-41A0-A8D8-D2B613DEA3E2}"/>
              </a:ext>
            </a:extLst>
          </p:cNvPr>
          <p:cNvSpPr/>
          <p:nvPr/>
        </p:nvSpPr>
        <p:spPr>
          <a:xfrm>
            <a:off x="8174890" y="4611728"/>
            <a:ext cx="578069" cy="578069"/>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0.0</a:t>
            </a:r>
          </a:p>
        </p:txBody>
      </p:sp>
      <p:sp>
        <p:nvSpPr>
          <p:cNvPr id="82" name="Rectangle 81">
            <a:extLst>
              <a:ext uri="{FF2B5EF4-FFF2-40B4-BE49-F238E27FC236}">
                <a16:creationId xmlns:a16="http://schemas.microsoft.com/office/drawing/2014/main" id="{BD33B4F2-63E9-4DAB-BDA7-B810DE6BFE37}"/>
              </a:ext>
            </a:extLst>
          </p:cNvPr>
          <p:cNvSpPr/>
          <p:nvPr/>
        </p:nvSpPr>
        <p:spPr>
          <a:xfrm>
            <a:off x="8752959" y="4611728"/>
            <a:ext cx="578069" cy="578069"/>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0.0</a:t>
            </a:r>
          </a:p>
        </p:txBody>
      </p:sp>
      <p:sp>
        <p:nvSpPr>
          <p:cNvPr id="83" name="Rectangle 82">
            <a:extLst>
              <a:ext uri="{FF2B5EF4-FFF2-40B4-BE49-F238E27FC236}">
                <a16:creationId xmlns:a16="http://schemas.microsoft.com/office/drawing/2014/main" id="{FF8CF6C0-2BF8-4A48-A0C6-893F020051FA}"/>
              </a:ext>
            </a:extLst>
          </p:cNvPr>
          <p:cNvSpPr/>
          <p:nvPr/>
        </p:nvSpPr>
        <p:spPr>
          <a:xfrm>
            <a:off x="9331028" y="4611728"/>
            <a:ext cx="578069" cy="578069"/>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0.0</a:t>
            </a:r>
          </a:p>
        </p:txBody>
      </p:sp>
      <p:sp>
        <p:nvSpPr>
          <p:cNvPr id="84" name="Rectangle 83">
            <a:extLst>
              <a:ext uri="{FF2B5EF4-FFF2-40B4-BE49-F238E27FC236}">
                <a16:creationId xmlns:a16="http://schemas.microsoft.com/office/drawing/2014/main" id="{595AE602-C037-4FC6-8E5D-C6229D2B342B}"/>
              </a:ext>
            </a:extLst>
          </p:cNvPr>
          <p:cNvSpPr/>
          <p:nvPr/>
        </p:nvSpPr>
        <p:spPr>
          <a:xfrm>
            <a:off x="9909097" y="4611728"/>
            <a:ext cx="578069" cy="578069"/>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0.0</a:t>
            </a:r>
          </a:p>
        </p:txBody>
      </p:sp>
      <p:sp>
        <p:nvSpPr>
          <p:cNvPr id="3" name="TextBox 2">
            <a:extLst>
              <a:ext uri="{FF2B5EF4-FFF2-40B4-BE49-F238E27FC236}">
                <a16:creationId xmlns:a16="http://schemas.microsoft.com/office/drawing/2014/main" id="{D9B40D95-7033-49F7-B628-62F475A330C5}"/>
              </a:ext>
            </a:extLst>
          </p:cNvPr>
          <p:cNvSpPr txBox="1"/>
          <p:nvPr/>
        </p:nvSpPr>
        <p:spPr>
          <a:xfrm>
            <a:off x="4138495" y="2507978"/>
            <a:ext cx="311303"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dirty="0">
                <a:solidFill>
                  <a:schemeClr val="bg1"/>
                </a:solidFill>
                <a:latin typeface="Consolas" panose="020B0609020204030204" pitchFamily="49" charset="0"/>
              </a:rPr>
              <a:t>A</a:t>
            </a:r>
          </a:p>
        </p:txBody>
      </p:sp>
      <p:sp>
        <p:nvSpPr>
          <p:cNvPr id="38" name="TextBox 37">
            <a:extLst>
              <a:ext uri="{FF2B5EF4-FFF2-40B4-BE49-F238E27FC236}">
                <a16:creationId xmlns:a16="http://schemas.microsoft.com/office/drawing/2014/main" id="{CB0B7376-D0AD-48CF-9D66-A3A8DA8B30E6}"/>
              </a:ext>
            </a:extLst>
          </p:cNvPr>
          <p:cNvSpPr txBox="1"/>
          <p:nvPr/>
        </p:nvSpPr>
        <p:spPr>
          <a:xfrm>
            <a:off x="8061744" y="2510807"/>
            <a:ext cx="691215"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dirty="0">
                <a:solidFill>
                  <a:schemeClr val="bg1"/>
                </a:solidFill>
                <a:latin typeface="Consolas" panose="020B0609020204030204" pitchFamily="49" charset="0"/>
              </a:rPr>
              <a:t>Anew</a:t>
            </a:r>
          </a:p>
        </p:txBody>
      </p:sp>
      <p:sp>
        <p:nvSpPr>
          <p:cNvPr id="5" name="Arrow: Left 4">
            <a:extLst>
              <a:ext uri="{FF2B5EF4-FFF2-40B4-BE49-F238E27FC236}">
                <a16:creationId xmlns:a16="http://schemas.microsoft.com/office/drawing/2014/main" id="{8866F4B8-06D7-4B11-9F2A-F03F913347BC}"/>
              </a:ext>
            </a:extLst>
          </p:cNvPr>
          <p:cNvSpPr/>
          <p:nvPr/>
        </p:nvSpPr>
        <p:spPr>
          <a:xfrm>
            <a:off x="6827687" y="3739861"/>
            <a:ext cx="982980" cy="449580"/>
          </a:xfrm>
          <a:prstGeom prst="lef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a:extLst>
              <a:ext uri="{FF2B5EF4-FFF2-40B4-BE49-F238E27FC236}">
                <a16:creationId xmlns:a16="http://schemas.microsoft.com/office/drawing/2014/main" id="{E316E8BA-A6C6-4F38-AC0E-9D1DB5C9551B}"/>
              </a:ext>
            </a:extLst>
          </p:cNvPr>
          <p:cNvSpPr/>
          <p:nvPr/>
        </p:nvSpPr>
        <p:spPr>
          <a:xfrm>
            <a:off x="4753468" y="4611728"/>
            <a:ext cx="578069" cy="578069"/>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0.0</a:t>
            </a:r>
          </a:p>
        </p:txBody>
      </p:sp>
      <p:sp>
        <p:nvSpPr>
          <p:cNvPr id="43" name="TextBox 42">
            <a:extLst>
              <a:ext uri="{FF2B5EF4-FFF2-40B4-BE49-F238E27FC236}">
                <a16:creationId xmlns:a16="http://schemas.microsoft.com/office/drawing/2014/main" id="{80BBC370-95C6-4FBB-A3E4-E1F490E5D575}"/>
              </a:ext>
            </a:extLst>
          </p:cNvPr>
          <p:cNvSpPr txBox="1"/>
          <p:nvPr/>
        </p:nvSpPr>
        <p:spPr>
          <a:xfrm>
            <a:off x="171570" y="5075207"/>
            <a:ext cx="3911556" cy="5909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dirty="0">
                <a:solidFill>
                  <a:schemeClr val="bg1"/>
                </a:solidFill>
              </a:rPr>
              <a:t>The </a:t>
            </a:r>
            <a:r>
              <a:rPr lang="en-US" b="1" dirty="0">
                <a:solidFill>
                  <a:schemeClr val="bg1"/>
                </a:solidFill>
              </a:rPr>
              <a:t>swap </a:t>
            </a:r>
            <a:r>
              <a:rPr lang="en-US" dirty="0">
                <a:solidFill>
                  <a:schemeClr val="bg1"/>
                </a:solidFill>
              </a:rPr>
              <a:t>function will copy the contents of Anew to A</a:t>
            </a:r>
            <a:endParaRPr lang="en-US" b="1" dirty="0">
              <a:solidFill>
                <a:schemeClr val="bg1"/>
              </a:solidFill>
            </a:endParaRPr>
          </a:p>
        </p:txBody>
      </p:sp>
    </p:spTree>
    <p:extLst>
      <p:ext uri="{BB962C8B-B14F-4D97-AF65-F5344CB8AC3E}">
        <p14:creationId xmlns:p14="http://schemas.microsoft.com/office/powerpoint/2010/main" val="1278094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KEY concepts</a:t>
            </a:r>
          </a:p>
        </p:txBody>
      </p:sp>
      <p:sp>
        <p:nvSpPr>
          <p:cNvPr id="4" name="Text Placeholder 3"/>
          <p:cNvSpPr>
            <a:spLocks noGrp="1"/>
          </p:cNvSpPr>
          <p:nvPr>
            <p:ph type="body" sz="quarter" idx="10"/>
          </p:nvPr>
        </p:nvSpPr>
        <p:spPr/>
        <p:txBody>
          <a:bodyPr/>
          <a:lstStyle/>
          <a:p>
            <a:r>
              <a:rPr lang="en-US" dirty="0"/>
              <a:t>In this module we discussed…</a:t>
            </a:r>
          </a:p>
        </p:txBody>
      </p:sp>
      <p:sp>
        <p:nvSpPr>
          <p:cNvPr id="3" name="Content Placeholder 2"/>
          <p:cNvSpPr>
            <a:spLocks noGrp="1"/>
          </p:cNvSpPr>
          <p:nvPr>
            <p:ph idx="1"/>
          </p:nvPr>
        </p:nvSpPr>
        <p:spPr>
          <a:xfrm>
            <a:off x="436740" y="1778961"/>
            <a:ext cx="9948672" cy="4043000"/>
          </a:xfrm>
        </p:spPr>
        <p:txBody>
          <a:bodyPr/>
          <a:lstStyle/>
          <a:p>
            <a:r>
              <a:rPr lang="en-US" dirty="0"/>
              <a:t>Compiling sequential and parallel code</a:t>
            </a:r>
          </a:p>
          <a:p>
            <a:r>
              <a:rPr lang="en-US" dirty="0"/>
              <a:t>CPU profiling for sequential and parallel execution with NVTX</a:t>
            </a:r>
          </a:p>
          <a:p>
            <a:r>
              <a:rPr lang="en-US" dirty="0"/>
              <a:t>Specifics of our Laplace Heat Transfer lab code</a:t>
            </a:r>
          </a:p>
        </p:txBody>
      </p:sp>
    </p:spTree>
    <p:extLst>
      <p:ext uri="{BB962C8B-B14F-4D97-AF65-F5344CB8AC3E}">
        <p14:creationId xmlns:p14="http://schemas.microsoft.com/office/powerpoint/2010/main" val="24226473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Lab Goals</a:t>
            </a:r>
          </a:p>
        </p:txBody>
      </p:sp>
      <p:sp>
        <p:nvSpPr>
          <p:cNvPr id="3" name="Content Placeholder 2"/>
          <p:cNvSpPr>
            <a:spLocks noGrp="1"/>
          </p:cNvSpPr>
          <p:nvPr>
            <p:ph idx="1"/>
          </p:nvPr>
        </p:nvSpPr>
        <p:spPr/>
        <p:txBody>
          <a:bodyPr/>
          <a:lstStyle/>
          <a:p>
            <a:r>
              <a:rPr lang="en-US" dirty="0"/>
              <a:t>Build and run the example code using the NVIDIA’s HPC compiler</a:t>
            </a:r>
          </a:p>
          <a:p>
            <a:r>
              <a:rPr lang="en-US" dirty="0"/>
              <a:t>Use </a:t>
            </a:r>
            <a:r>
              <a:rPr lang="en-US" dirty="0" err="1"/>
              <a:t>Nsight</a:t>
            </a:r>
            <a:r>
              <a:rPr lang="en-US" dirty="0"/>
              <a:t> Systems to understand where the program spends its time</a:t>
            </a:r>
          </a:p>
        </p:txBody>
      </p:sp>
      <p:sp>
        <p:nvSpPr>
          <p:cNvPr id="4" name="Text Placeholder 3"/>
          <p:cNvSpPr>
            <a:spLocks noGrp="1"/>
          </p:cNvSpPr>
          <p:nvPr>
            <p:ph type="body" sz="quarter" idx="10"/>
          </p:nvPr>
        </p:nvSpPr>
        <p:spPr/>
        <p:txBody>
          <a:bodyPr/>
          <a:lstStyle/>
          <a:p>
            <a:r>
              <a:rPr lang="en-US" dirty="0"/>
              <a:t>In this lab you will do the following…</a:t>
            </a:r>
          </a:p>
        </p:txBody>
      </p:sp>
    </p:spTree>
    <p:extLst>
      <p:ext uri="{BB962C8B-B14F-4D97-AF65-F5344CB8AC3E}">
        <p14:creationId xmlns:p14="http://schemas.microsoft.com/office/powerpoint/2010/main" val="1005965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THANK YOU</a:t>
            </a:r>
            <a:br>
              <a:rPr lang="en-US" dirty="0"/>
            </a:br>
            <a:endParaRPr lang="en-US" dirty="0"/>
          </a:p>
        </p:txBody>
      </p:sp>
    </p:spTree>
    <p:extLst>
      <p:ext uri="{BB962C8B-B14F-4D97-AF65-F5344CB8AC3E}">
        <p14:creationId xmlns:p14="http://schemas.microsoft.com/office/powerpoint/2010/main" val="942639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NVIDIA’S HPC COMPILERS (aka PGI)</a:t>
            </a:r>
          </a:p>
        </p:txBody>
      </p:sp>
      <p:sp>
        <p:nvSpPr>
          <p:cNvPr id="6" name="Content Placeholder 5"/>
          <p:cNvSpPr>
            <a:spLocks noGrp="1"/>
          </p:cNvSpPr>
          <p:nvPr>
            <p:ph idx="1"/>
          </p:nvPr>
        </p:nvSpPr>
        <p:spPr>
          <a:xfrm>
            <a:off x="436740" y="2103036"/>
            <a:ext cx="9948672" cy="2829912"/>
          </a:xfrm>
        </p:spPr>
        <p:txBody>
          <a:bodyPr/>
          <a:lstStyle/>
          <a:p>
            <a:r>
              <a:rPr lang="en-US" dirty="0"/>
              <a:t>The </a:t>
            </a:r>
            <a:r>
              <a:rPr lang="en-US" dirty="0" err="1"/>
              <a:t>Minfo</a:t>
            </a:r>
            <a:r>
              <a:rPr lang="en-US" dirty="0"/>
              <a:t> flag will instruct the compiler to print feedback about the compiled code</a:t>
            </a:r>
          </a:p>
          <a:p>
            <a:r>
              <a:rPr lang="en-US" dirty="0"/>
              <a:t>-</a:t>
            </a:r>
            <a:r>
              <a:rPr lang="en-US" dirty="0" err="1"/>
              <a:t>Minfo</a:t>
            </a:r>
            <a:r>
              <a:rPr lang="en-US" dirty="0"/>
              <a:t>=accel will give us information about what parts of the code were accelerated via OpenACC</a:t>
            </a:r>
          </a:p>
          <a:p>
            <a:r>
              <a:rPr lang="en-US" dirty="0"/>
              <a:t>-</a:t>
            </a:r>
            <a:r>
              <a:rPr lang="en-US" dirty="0" err="1"/>
              <a:t>Minfo</a:t>
            </a:r>
            <a:r>
              <a:rPr lang="en-US" dirty="0"/>
              <a:t>=opt will give information about all code optimizations</a:t>
            </a:r>
          </a:p>
          <a:p>
            <a:r>
              <a:rPr lang="en-US" dirty="0"/>
              <a:t>-</a:t>
            </a:r>
            <a:r>
              <a:rPr lang="en-US" dirty="0" err="1"/>
              <a:t>Minfo</a:t>
            </a:r>
            <a:r>
              <a:rPr lang="en-US" dirty="0"/>
              <a:t>=all will give all code feedback, whether positive or negative</a:t>
            </a:r>
          </a:p>
        </p:txBody>
      </p:sp>
      <p:sp>
        <p:nvSpPr>
          <p:cNvPr id="7" name="Text Placeholder 6"/>
          <p:cNvSpPr>
            <a:spLocks noGrp="1"/>
          </p:cNvSpPr>
          <p:nvPr>
            <p:ph type="body" sz="quarter" idx="10"/>
          </p:nvPr>
        </p:nvSpPr>
        <p:spPr/>
        <p:txBody>
          <a:bodyPr/>
          <a:lstStyle/>
          <a:p>
            <a:r>
              <a:rPr lang="en-US" dirty="0"/>
              <a:t>-</a:t>
            </a:r>
            <a:r>
              <a:rPr lang="en-US" dirty="0" err="1"/>
              <a:t>Minfo</a:t>
            </a:r>
            <a:r>
              <a:rPr lang="en-US" dirty="0"/>
              <a:t> flag</a:t>
            </a:r>
          </a:p>
        </p:txBody>
      </p:sp>
      <p:sp>
        <p:nvSpPr>
          <p:cNvPr id="8" name="TextBox 7">
            <a:extLst>
              <a:ext uri="{FF2B5EF4-FFF2-40B4-BE49-F238E27FC236}">
                <a16:creationId xmlns:a16="http://schemas.microsoft.com/office/drawing/2014/main" id="{0B2C8F88-8482-45CE-917F-C68D63EA36BE}"/>
              </a:ext>
            </a:extLst>
          </p:cNvPr>
          <p:cNvSpPr txBox="1"/>
          <p:nvPr/>
        </p:nvSpPr>
        <p:spPr>
          <a:xfrm>
            <a:off x="436740" y="4673680"/>
            <a:ext cx="5521000" cy="923330"/>
          </a:xfrm>
          <a:prstGeom prst="rect">
            <a:avLst/>
          </a:prstGeom>
          <a:solidFill>
            <a:schemeClr val="tx1">
              <a:lumMod val="95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defTabSz="228600">
              <a:lnSpc>
                <a:spcPct val="90000"/>
              </a:lnSpc>
            </a:pPr>
            <a:r>
              <a:rPr lang="en-US" sz="2000" dirty="0">
                <a:solidFill>
                  <a:schemeClr val="bg1"/>
                </a:solidFill>
                <a:latin typeface="Consolas" panose="020B0609020204030204" pitchFamily="49" charset="0"/>
                <a:cs typeface="Courier New" panose="02070309020205020404" pitchFamily="49" charset="0"/>
              </a:rPr>
              <a:t>$	</a:t>
            </a:r>
            <a:r>
              <a:rPr lang="en-US" sz="2000" dirty="0" err="1">
                <a:solidFill>
                  <a:schemeClr val="bg1"/>
                </a:solidFill>
                <a:latin typeface="Consolas" panose="020B0609020204030204" pitchFamily="49" charset="0"/>
                <a:cs typeface="Courier New" panose="02070309020205020404" pitchFamily="49" charset="0"/>
              </a:rPr>
              <a:t>pgcc</a:t>
            </a:r>
            <a:r>
              <a:rPr lang="en-US" sz="2000" dirty="0">
                <a:solidFill>
                  <a:schemeClr val="bg1"/>
                </a:solidFill>
                <a:latin typeface="Consolas" panose="020B0609020204030204" pitchFamily="49" charset="0"/>
                <a:cs typeface="Courier New" panose="02070309020205020404" pitchFamily="49" charset="0"/>
              </a:rPr>
              <a:t> –fast –</a:t>
            </a:r>
            <a:r>
              <a:rPr lang="en-US" sz="2000" dirty="0" err="1">
                <a:solidFill>
                  <a:schemeClr val="bg1"/>
                </a:solidFill>
                <a:latin typeface="Consolas" panose="020B0609020204030204" pitchFamily="49" charset="0"/>
                <a:cs typeface="Courier New" panose="02070309020205020404" pitchFamily="49" charset="0"/>
              </a:rPr>
              <a:t>Minfo</a:t>
            </a:r>
            <a:r>
              <a:rPr lang="en-US" sz="2000" dirty="0">
                <a:solidFill>
                  <a:schemeClr val="bg1"/>
                </a:solidFill>
                <a:latin typeface="Consolas" panose="020B0609020204030204" pitchFamily="49" charset="0"/>
                <a:cs typeface="Courier New" panose="02070309020205020404" pitchFamily="49" charset="0"/>
              </a:rPr>
              <a:t>=all </a:t>
            </a:r>
            <a:r>
              <a:rPr lang="en-US" sz="2000" dirty="0" err="1">
                <a:solidFill>
                  <a:schemeClr val="bg1"/>
                </a:solidFill>
                <a:latin typeface="Consolas" panose="020B0609020204030204" pitchFamily="49" charset="0"/>
                <a:cs typeface="Courier New" panose="02070309020205020404" pitchFamily="49" charset="0"/>
              </a:rPr>
              <a:t>main.c</a:t>
            </a:r>
            <a:endParaRPr lang="en-US" sz="2000" dirty="0">
              <a:solidFill>
                <a:schemeClr val="bg1"/>
              </a:solidFill>
              <a:latin typeface="Consolas" panose="020B0609020204030204" pitchFamily="49" charset="0"/>
              <a:cs typeface="Courier New" panose="02070309020205020404" pitchFamily="49" charset="0"/>
            </a:endParaRPr>
          </a:p>
          <a:p>
            <a:pPr defTabSz="228600">
              <a:lnSpc>
                <a:spcPct val="90000"/>
              </a:lnSpc>
            </a:pPr>
            <a:r>
              <a:rPr lang="en-US" sz="2000" dirty="0">
                <a:solidFill>
                  <a:schemeClr val="bg1"/>
                </a:solidFill>
                <a:latin typeface="Consolas" panose="020B0609020204030204" pitchFamily="49" charset="0"/>
                <a:cs typeface="Courier New" panose="02070309020205020404" pitchFamily="49" charset="0"/>
              </a:rPr>
              <a:t>$	</a:t>
            </a:r>
            <a:r>
              <a:rPr lang="en-US" sz="2000" dirty="0" err="1">
                <a:solidFill>
                  <a:schemeClr val="bg1"/>
                </a:solidFill>
                <a:latin typeface="Consolas" panose="020B0609020204030204" pitchFamily="49" charset="0"/>
                <a:cs typeface="Courier New" panose="02070309020205020404" pitchFamily="49" charset="0"/>
              </a:rPr>
              <a:t>pgc</a:t>
            </a:r>
            <a:r>
              <a:rPr lang="en-US" sz="2000" dirty="0">
                <a:solidFill>
                  <a:schemeClr val="bg1"/>
                </a:solidFill>
                <a:latin typeface="Consolas" panose="020B0609020204030204" pitchFamily="49" charset="0"/>
                <a:cs typeface="Courier New" panose="02070309020205020404" pitchFamily="49" charset="0"/>
              </a:rPr>
              <a:t>++ -fast -</a:t>
            </a:r>
            <a:r>
              <a:rPr lang="en-US" sz="2000" dirty="0" err="1">
                <a:solidFill>
                  <a:schemeClr val="bg1"/>
                </a:solidFill>
                <a:latin typeface="Consolas" panose="020B0609020204030204" pitchFamily="49" charset="0"/>
                <a:cs typeface="Courier New" panose="02070309020205020404" pitchFamily="49" charset="0"/>
              </a:rPr>
              <a:t>Minfo</a:t>
            </a:r>
            <a:r>
              <a:rPr lang="en-US" sz="2000" dirty="0">
                <a:solidFill>
                  <a:schemeClr val="bg1"/>
                </a:solidFill>
                <a:latin typeface="Consolas" panose="020B0609020204030204" pitchFamily="49" charset="0"/>
                <a:cs typeface="Courier New" panose="02070309020205020404" pitchFamily="49" charset="0"/>
              </a:rPr>
              <a:t>=all main.cpp</a:t>
            </a:r>
          </a:p>
          <a:p>
            <a:pPr defTabSz="228600">
              <a:lnSpc>
                <a:spcPct val="90000"/>
              </a:lnSpc>
            </a:pPr>
            <a:r>
              <a:rPr lang="en-US" sz="2000" dirty="0">
                <a:solidFill>
                  <a:schemeClr val="bg1"/>
                </a:solidFill>
                <a:latin typeface="Consolas" panose="020B0609020204030204" pitchFamily="49" charset="0"/>
                <a:cs typeface="Courier New" panose="02070309020205020404" pitchFamily="49" charset="0"/>
              </a:rPr>
              <a:t>$	</a:t>
            </a:r>
            <a:r>
              <a:rPr lang="en-US" sz="2000" dirty="0" err="1">
                <a:solidFill>
                  <a:schemeClr val="bg1"/>
                </a:solidFill>
                <a:latin typeface="Consolas" panose="020B0609020204030204" pitchFamily="49" charset="0"/>
                <a:cs typeface="Courier New" panose="02070309020205020404" pitchFamily="49" charset="0"/>
              </a:rPr>
              <a:t>pgfortran</a:t>
            </a:r>
            <a:r>
              <a:rPr lang="en-US" sz="2000" dirty="0">
                <a:solidFill>
                  <a:schemeClr val="bg1"/>
                </a:solidFill>
                <a:latin typeface="Consolas" panose="020B0609020204030204" pitchFamily="49" charset="0"/>
                <a:cs typeface="Courier New" panose="02070309020205020404" pitchFamily="49" charset="0"/>
              </a:rPr>
              <a:t> –fast –</a:t>
            </a:r>
            <a:r>
              <a:rPr lang="en-US" sz="2000" dirty="0" err="1">
                <a:solidFill>
                  <a:schemeClr val="bg1"/>
                </a:solidFill>
                <a:latin typeface="Consolas" panose="020B0609020204030204" pitchFamily="49" charset="0"/>
                <a:cs typeface="Courier New" panose="02070309020205020404" pitchFamily="49" charset="0"/>
              </a:rPr>
              <a:t>Minfo</a:t>
            </a:r>
            <a:r>
              <a:rPr lang="en-US" sz="2000" dirty="0">
                <a:solidFill>
                  <a:schemeClr val="bg1"/>
                </a:solidFill>
                <a:latin typeface="Consolas" panose="020B0609020204030204" pitchFamily="49" charset="0"/>
                <a:cs typeface="Courier New" panose="02070309020205020404" pitchFamily="49" charset="0"/>
              </a:rPr>
              <a:t>=all main.f90</a:t>
            </a:r>
          </a:p>
        </p:txBody>
      </p:sp>
    </p:spTree>
    <p:extLst>
      <p:ext uri="{BB962C8B-B14F-4D97-AF65-F5344CB8AC3E}">
        <p14:creationId xmlns:p14="http://schemas.microsoft.com/office/powerpoint/2010/main" val="87005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GCC Compiler Basics</a:t>
            </a:r>
          </a:p>
        </p:txBody>
      </p:sp>
      <p:sp>
        <p:nvSpPr>
          <p:cNvPr id="6" name="Content Placeholder 5"/>
          <p:cNvSpPr>
            <a:spLocks noGrp="1"/>
          </p:cNvSpPr>
          <p:nvPr>
            <p:ph idx="1"/>
          </p:nvPr>
        </p:nvSpPr>
        <p:spPr>
          <a:xfrm>
            <a:off x="436740" y="2103035"/>
            <a:ext cx="9948672" cy="2123907"/>
          </a:xfrm>
        </p:spPr>
        <p:txBody>
          <a:bodyPr/>
          <a:lstStyle/>
          <a:p>
            <a:r>
              <a:rPr lang="en-US" dirty="0"/>
              <a:t>The command to compile C code is ‘</a:t>
            </a:r>
            <a:r>
              <a:rPr lang="en-US" dirty="0" err="1"/>
              <a:t>gcc</a:t>
            </a:r>
            <a:r>
              <a:rPr lang="en-US" dirty="0"/>
              <a:t>’</a:t>
            </a:r>
          </a:p>
          <a:p>
            <a:r>
              <a:rPr lang="en-US" dirty="0"/>
              <a:t>The command to compile C++ code is ‘g++’</a:t>
            </a:r>
          </a:p>
          <a:p>
            <a:r>
              <a:rPr lang="en-US" dirty="0"/>
              <a:t>The command to compile Fortran code is ‘</a:t>
            </a:r>
            <a:r>
              <a:rPr lang="en-US" dirty="0" err="1"/>
              <a:t>gfortran</a:t>
            </a:r>
            <a:r>
              <a:rPr lang="en-US" dirty="0"/>
              <a:t>’</a:t>
            </a:r>
          </a:p>
          <a:p>
            <a:r>
              <a:rPr lang="en-US" dirty="0"/>
              <a:t>The -O2 flag sets the optimization level to 2 (a safe starting point)</a:t>
            </a:r>
          </a:p>
        </p:txBody>
      </p:sp>
      <p:sp>
        <p:nvSpPr>
          <p:cNvPr id="7" name="Text Placeholder 6"/>
          <p:cNvSpPr>
            <a:spLocks noGrp="1"/>
          </p:cNvSpPr>
          <p:nvPr>
            <p:ph type="body" sz="quarter" idx="10"/>
          </p:nvPr>
        </p:nvSpPr>
        <p:spPr/>
        <p:txBody>
          <a:bodyPr/>
          <a:lstStyle/>
          <a:p>
            <a:r>
              <a:rPr lang="en-US" dirty="0" err="1"/>
              <a:t>gcc</a:t>
            </a:r>
            <a:r>
              <a:rPr lang="en-US" dirty="0"/>
              <a:t>, </a:t>
            </a:r>
            <a:r>
              <a:rPr lang="en-US" dirty="0" err="1"/>
              <a:t>gc</a:t>
            </a:r>
            <a:r>
              <a:rPr lang="en-US" dirty="0"/>
              <a:t>++ and </a:t>
            </a:r>
            <a:r>
              <a:rPr lang="en-US" dirty="0" err="1"/>
              <a:t>gfortran</a:t>
            </a:r>
            <a:endParaRPr lang="en-US" dirty="0"/>
          </a:p>
        </p:txBody>
      </p:sp>
      <p:sp>
        <p:nvSpPr>
          <p:cNvPr id="8" name="TextBox 7">
            <a:extLst>
              <a:ext uri="{FF2B5EF4-FFF2-40B4-BE49-F238E27FC236}">
                <a16:creationId xmlns:a16="http://schemas.microsoft.com/office/drawing/2014/main" id="{5981A746-6EDE-4134-8268-C146EFE70DA7}"/>
              </a:ext>
            </a:extLst>
          </p:cNvPr>
          <p:cNvSpPr txBox="1"/>
          <p:nvPr/>
        </p:nvSpPr>
        <p:spPr>
          <a:xfrm>
            <a:off x="436740" y="4419698"/>
            <a:ext cx="3946724" cy="923330"/>
          </a:xfrm>
          <a:prstGeom prst="rect">
            <a:avLst/>
          </a:prstGeom>
          <a:solidFill>
            <a:schemeClr val="tx1">
              <a:lumMod val="95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defTabSz="228600">
              <a:lnSpc>
                <a:spcPct val="90000"/>
              </a:lnSpc>
            </a:pPr>
            <a:r>
              <a:rPr lang="en-US" sz="2000" dirty="0">
                <a:solidFill>
                  <a:schemeClr val="bg1"/>
                </a:solidFill>
                <a:latin typeface="Consolas" panose="020B0609020204030204" pitchFamily="49" charset="0"/>
                <a:cs typeface="Courier New" panose="02070309020205020404" pitchFamily="49" charset="0"/>
              </a:rPr>
              <a:t>$	</a:t>
            </a:r>
            <a:r>
              <a:rPr lang="en-US" sz="2000" dirty="0" err="1">
                <a:solidFill>
                  <a:schemeClr val="bg1"/>
                </a:solidFill>
                <a:latin typeface="Consolas" panose="020B0609020204030204" pitchFamily="49" charset="0"/>
                <a:cs typeface="Courier New" panose="02070309020205020404" pitchFamily="49" charset="0"/>
              </a:rPr>
              <a:t>gcc</a:t>
            </a:r>
            <a:r>
              <a:rPr lang="en-US" sz="2000" dirty="0">
                <a:solidFill>
                  <a:schemeClr val="bg1"/>
                </a:solidFill>
                <a:latin typeface="Consolas" panose="020B0609020204030204" pitchFamily="49" charset="0"/>
                <a:cs typeface="Courier New" panose="02070309020205020404" pitchFamily="49" charset="0"/>
              </a:rPr>
              <a:t> -O2 </a:t>
            </a:r>
            <a:r>
              <a:rPr lang="en-US" sz="2000" dirty="0" err="1">
                <a:solidFill>
                  <a:schemeClr val="bg1"/>
                </a:solidFill>
                <a:latin typeface="Consolas" panose="020B0609020204030204" pitchFamily="49" charset="0"/>
                <a:cs typeface="Courier New" panose="02070309020205020404" pitchFamily="49" charset="0"/>
              </a:rPr>
              <a:t>main.c</a:t>
            </a:r>
            <a:endParaRPr lang="en-US" sz="2000" dirty="0">
              <a:solidFill>
                <a:schemeClr val="bg1"/>
              </a:solidFill>
              <a:latin typeface="Consolas" panose="020B0609020204030204" pitchFamily="49" charset="0"/>
              <a:cs typeface="Courier New" panose="02070309020205020404" pitchFamily="49" charset="0"/>
            </a:endParaRPr>
          </a:p>
          <a:p>
            <a:pPr defTabSz="228600">
              <a:lnSpc>
                <a:spcPct val="90000"/>
              </a:lnSpc>
            </a:pPr>
            <a:r>
              <a:rPr lang="en-US" sz="2000" dirty="0">
                <a:solidFill>
                  <a:schemeClr val="bg1"/>
                </a:solidFill>
                <a:latin typeface="Consolas" panose="020B0609020204030204" pitchFamily="49" charset="0"/>
                <a:cs typeface="Courier New" panose="02070309020205020404" pitchFamily="49" charset="0"/>
              </a:rPr>
              <a:t>$	g++ -O2 main.cpp</a:t>
            </a:r>
          </a:p>
          <a:p>
            <a:pPr defTabSz="228600">
              <a:lnSpc>
                <a:spcPct val="90000"/>
              </a:lnSpc>
            </a:pPr>
            <a:r>
              <a:rPr lang="en-US" sz="2000" dirty="0">
                <a:solidFill>
                  <a:schemeClr val="bg1"/>
                </a:solidFill>
                <a:latin typeface="Consolas" panose="020B0609020204030204" pitchFamily="49" charset="0"/>
                <a:cs typeface="Courier New" panose="02070309020205020404" pitchFamily="49" charset="0"/>
              </a:rPr>
              <a:t>$	</a:t>
            </a:r>
            <a:r>
              <a:rPr lang="en-US" sz="2000" dirty="0" err="1">
                <a:solidFill>
                  <a:schemeClr val="bg1"/>
                </a:solidFill>
                <a:latin typeface="Consolas" panose="020B0609020204030204" pitchFamily="49" charset="0"/>
                <a:cs typeface="Courier New" panose="02070309020205020404" pitchFamily="49" charset="0"/>
              </a:rPr>
              <a:t>gfortran</a:t>
            </a:r>
            <a:r>
              <a:rPr lang="en-US" sz="2000" dirty="0">
                <a:solidFill>
                  <a:schemeClr val="bg1"/>
                </a:solidFill>
                <a:latin typeface="Consolas" panose="020B0609020204030204" pitchFamily="49" charset="0"/>
                <a:cs typeface="Courier New" panose="02070309020205020404" pitchFamily="49" charset="0"/>
              </a:rPr>
              <a:t> -O2 main.F90</a:t>
            </a:r>
          </a:p>
        </p:txBody>
      </p:sp>
    </p:spTree>
    <p:extLst>
      <p:ext uri="{BB962C8B-B14F-4D97-AF65-F5344CB8AC3E}">
        <p14:creationId xmlns:p14="http://schemas.microsoft.com/office/powerpoint/2010/main" val="858723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GCC Compiler Basics</a:t>
            </a:r>
          </a:p>
        </p:txBody>
      </p:sp>
      <p:sp>
        <p:nvSpPr>
          <p:cNvPr id="6" name="Content Placeholder 5"/>
          <p:cNvSpPr>
            <a:spLocks noGrp="1"/>
          </p:cNvSpPr>
          <p:nvPr>
            <p:ph idx="1"/>
          </p:nvPr>
        </p:nvSpPr>
        <p:spPr>
          <a:xfrm>
            <a:off x="436740" y="2103036"/>
            <a:ext cx="9948672" cy="2829912"/>
          </a:xfrm>
        </p:spPr>
        <p:txBody>
          <a:bodyPr/>
          <a:lstStyle/>
          <a:p>
            <a:r>
              <a:rPr lang="en-US" dirty="0"/>
              <a:t>The -</a:t>
            </a:r>
            <a:r>
              <a:rPr lang="en-US" dirty="0" err="1"/>
              <a:t>fopt</a:t>
            </a:r>
            <a:r>
              <a:rPr lang="en-US" dirty="0"/>
              <a:t>-info flag will print limited compiler feedback</a:t>
            </a:r>
          </a:p>
          <a:p>
            <a:r>
              <a:rPr lang="en-US" dirty="0"/>
              <a:t>The -</a:t>
            </a:r>
            <a:r>
              <a:rPr lang="en-US" dirty="0" err="1"/>
              <a:t>flto</a:t>
            </a:r>
            <a:r>
              <a:rPr lang="en-US" dirty="0"/>
              <a:t>-report flag will also print link-time optimizations, but should be used sparingly due to volume of information</a:t>
            </a:r>
          </a:p>
        </p:txBody>
      </p:sp>
      <p:sp>
        <p:nvSpPr>
          <p:cNvPr id="7" name="Text Placeholder 6"/>
          <p:cNvSpPr>
            <a:spLocks noGrp="1"/>
          </p:cNvSpPr>
          <p:nvPr>
            <p:ph type="body" sz="quarter" idx="10"/>
          </p:nvPr>
        </p:nvSpPr>
        <p:spPr/>
        <p:txBody>
          <a:bodyPr/>
          <a:lstStyle/>
          <a:p>
            <a:r>
              <a:rPr lang="en-US" dirty="0"/>
              <a:t>Compiler feedback</a:t>
            </a:r>
          </a:p>
        </p:txBody>
      </p:sp>
      <p:sp>
        <p:nvSpPr>
          <p:cNvPr id="8" name="TextBox 7">
            <a:extLst>
              <a:ext uri="{FF2B5EF4-FFF2-40B4-BE49-F238E27FC236}">
                <a16:creationId xmlns:a16="http://schemas.microsoft.com/office/drawing/2014/main" id="{0B2C8F88-8482-45CE-917F-C68D63EA36BE}"/>
              </a:ext>
            </a:extLst>
          </p:cNvPr>
          <p:cNvSpPr txBox="1"/>
          <p:nvPr/>
        </p:nvSpPr>
        <p:spPr>
          <a:xfrm>
            <a:off x="436740" y="4673681"/>
            <a:ext cx="7576044" cy="923330"/>
          </a:xfrm>
          <a:prstGeom prst="rect">
            <a:avLst/>
          </a:prstGeom>
          <a:solidFill>
            <a:schemeClr val="tx1">
              <a:lumMod val="95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defTabSz="228600">
              <a:lnSpc>
                <a:spcPct val="90000"/>
              </a:lnSpc>
            </a:pPr>
            <a:r>
              <a:rPr lang="en-US" sz="2000" dirty="0">
                <a:solidFill>
                  <a:schemeClr val="bg1"/>
                </a:solidFill>
                <a:latin typeface="Consolas" panose="020B0609020204030204" pitchFamily="49" charset="0"/>
                <a:cs typeface="Courier New" panose="02070309020205020404" pitchFamily="49" charset="0"/>
              </a:rPr>
              <a:t>$	</a:t>
            </a:r>
            <a:r>
              <a:rPr lang="en-US" sz="2000" dirty="0" err="1">
                <a:solidFill>
                  <a:schemeClr val="bg1"/>
                </a:solidFill>
                <a:latin typeface="Consolas" panose="020B0609020204030204" pitchFamily="49" charset="0"/>
                <a:cs typeface="Courier New" panose="02070309020205020404" pitchFamily="49" charset="0"/>
              </a:rPr>
              <a:t>gcc</a:t>
            </a:r>
            <a:r>
              <a:rPr lang="en-US" sz="2000" dirty="0">
                <a:solidFill>
                  <a:schemeClr val="bg1"/>
                </a:solidFill>
                <a:latin typeface="Consolas" panose="020B0609020204030204" pitchFamily="49" charset="0"/>
                <a:cs typeface="Courier New" panose="02070309020205020404" pitchFamily="49" charset="0"/>
              </a:rPr>
              <a:t> -O2 –</a:t>
            </a:r>
            <a:r>
              <a:rPr lang="en-US" sz="2000" dirty="0" err="1">
                <a:solidFill>
                  <a:schemeClr val="bg1"/>
                </a:solidFill>
                <a:latin typeface="Consolas" panose="020B0609020204030204" pitchFamily="49" charset="0"/>
                <a:cs typeface="Courier New" panose="02070309020205020404" pitchFamily="49" charset="0"/>
              </a:rPr>
              <a:t>fopt</a:t>
            </a:r>
            <a:r>
              <a:rPr lang="en-US" sz="2000" dirty="0">
                <a:solidFill>
                  <a:schemeClr val="bg1"/>
                </a:solidFill>
                <a:latin typeface="Consolas" panose="020B0609020204030204" pitchFamily="49" charset="0"/>
                <a:cs typeface="Courier New" panose="02070309020205020404" pitchFamily="49" charset="0"/>
              </a:rPr>
              <a:t>-info </a:t>
            </a:r>
            <a:r>
              <a:rPr lang="en-US" sz="2000" dirty="0" err="1">
                <a:solidFill>
                  <a:schemeClr val="bg1"/>
                </a:solidFill>
                <a:latin typeface="Consolas" panose="020B0609020204030204" pitchFamily="49" charset="0"/>
                <a:cs typeface="Courier New" panose="02070309020205020404" pitchFamily="49" charset="0"/>
              </a:rPr>
              <a:t>main.c</a:t>
            </a:r>
            <a:endParaRPr lang="en-US" sz="2000" dirty="0">
              <a:solidFill>
                <a:schemeClr val="bg1"/>
              </a:solidFill>
              <a:latin typeface="Consolas" panose="020B0609020204030204" pitchFamily="49" charset="0"/>
              <a:cs typeface="Courier New" panose="02070309020205020404" pitchFamily="49" charset="0"/>
            </a:endParaRPr>
          </a:p>
          <a:p>
            <a:pPr defTabSz="228600">
              <a:lnSpc>
                <a:spcPct val="90000"/>
              </a:lnSpc>
            </a:pPr>
            <a:r>
              <a:rPr lang="en-US" sz="2000" dirty="0">
                <a:solidFill>
                  <a:schemeClr val="bg1"/>
                </a:solidFill>
                <a:latin typeface="Consolas" panose="020B0609020204030204" pitchFamily="49" charset="0"/>
                <a:cs typeface="Courier New" panose="02070309020205020404" pitchFamily="49" charset="0"/>
              </a:rPr>
              <a:t>$	g++ -O2 –</a:t>
            </a:r>
            <a:r>
              <a:rPr lang="en-US" sz="2000" dirty="0" err="1">
                <a:solidFill>
                  <a:schemeClr val="bg1"/>
                </a:solidFill>
                <a:latin typeface="Consolas" panose="020B0609020204030204" pitchFamily="49" charset="0"/>
                <a:cs typeface="Courier New" panose="02070309020205020404" pitchFamily="49" charset="0"/>
              </a:rPr>
              <a:t>fopt</a:t>
            </a:r>
            <a:r>
              <a:rPr lang="en-US" sz="2000" dirty="0">
                <a:solidFill>
                  <a:schemeClr val="bg1"/>
                </a:solidFill>
                <a:latin typeface="Consolas" panose="020B0609020204030204" pitchFamily="49" charset="0"/>
                <a:cs typeface="Courier New" panose="02070309020205020404" pitchFamily="49" charset="0"/>
              </a:rPr>
              <a:t>-info main.cpp</a:t>
            </a:r>
          </a:p>
          <a:p>
            <a:pPr defTabSz="228600">
              <a:lnSpc>
                <a:spcPct val="90000"/>
              </a:lnSpc>
            </a:pPr>
            <a:r>
              <a:rPr lang="en-US" sz="2000" dirty="0">
                <a:solidFill>
                  <a:schemeClr val="bg1"/>
                </a:solidFill>
                <a:latin typeface="Consolas" panose="020B0609020204030204" pitchFamily="49" charset="0"/>
                <a:cs typeface="Courier New" panose="02070309020205020404" pitchFamily="49" charset="0"/>
              </a:rPr>
              <a:t>$	</a:t>
            </a:r>
            <a:r>
              <a:rPr lang="en-US" sz="2000" dirty="0" err="1">
                <a:solidFill>
                  <a:schemeClr val="bg1"/>
                </a:solidFill>
                <a:latin typeface="Consolas" panose="020B0609020204030204" pitchFamily="49" charset="0"/>
                <a:cs typeface="Courier New" panose="02070309020205020404" pitchFamily="49" charset="0"/>
              </a:rPr>
              <a:t>gfortran</a:t>
            </a:r>
            <a:r>
              <a:rPr lang="en-US" sz="2000" dirty="0">
                <a:solidFill>
                  <a:schemeClr val="bg1"/>
                </a:solidFill>
                <a:latin typeface="Consolas" panose="020B0609020204030204" pitchFamily="49" charset="0"/>
                <a:cs typeface="Courier New" panose="02070309020205020404" pitchFamily="49" charset="0"/>
              </a:rPr>
              <a:t> -O2 –</a:t>
            </a:r>
            <a:r>
              <a:rPr lang="en-US" sz="2000" dirty="0" err="1">
                <a:solidFill>
                  <a:schemeClr val="bg1"/>
                </a:solidFill>
                <a:latin typeface="Consolas" panose="020B0609020204030204" pitchFamily="49" charset="0"/>
                <a:cs typeface="Courier New" panose="02070309020205020404" pitchFamily="49" charset="0"/>
              </a:rPr>
              <a:t>fopt</a:t>
            </a:r>
            <a:r>
              <a:rPr lang="en-US" sz="2000" dirty="0">
                <a:solidFill>
                  <a:schemeClr val="bg1"/>
                </a:solidFill>
                <a:latin typeface="Consolas" panose="020B0609020204030204" pitchFamily="49" charset="0"/>
                <a:cs typeface="Courier New" panose="02070309020205020404" pitchFamily="49" charset="0"/>
              </a:rPr>
              <a:t>-info main.f90</a:t>
            </a:r>
          </a:p>
        </p:txBody>
      </p:sp>
    </p:spTree>
    <p:extLst>
      <p:ext uri="{BB962C8B-B14F-4D97-AF65-F5344CB8AC3E}">
        <p14:creationId xmlns:p14="http://schemas.microsoft.com/office/powerpoint/2010/main" val="2442692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NVIDIA NSIGHT Family</a:t>
            </a:r>
          </a:p>
        </p:txBody>
      </p:sp>
    </p:spTree>
    <p:extLst>
      <p:ext uri="{BB962C8B-B14F-4D97-AF65-F5344CB8AC3E}">
        <p14:creationId xmlns:p14="http://schemas.microsoft.com/office/powerpoint/2010/main" val="7349783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pic>
        <p:nvPicPr>
          <p:cNvPr id="378" name="Google Shape;378;p75"/>
          <p:cNvPicPr preferRelativeResize="0"/>
          <p:nvPr/>
        </p:nvPicPr>
        <p:blipFill>
          <a:blip r:embed="rId3">
            <a:alphaModFix/>
          </a:blip>
          <a:stretch>
            <a:fillRect/>
          </a:stretch>
        </p:blipFill>
        <p:spPr>
          <a:xfrm>
            <a:off x="2876670" y="937111"/>
            <a:ext cx="8096131" cy="4859821"/>
          </a:xfrm>
          <a:prstGeom prst="rect">
            <a:avLst/>
          </a:prstGeom>
          <a:noFill/>
          <a:ln>
            <a:noFill/>
          </a:ln>
        </p:spPr>
      </p:pic>
      <p:sp>
        <p:nvSpPr>
          <p:cNvPr id="379" name="Google Shape;379;p75"/>
          <p:cNvSpPr txBox="1">
            <a:spLocks noGrp="1"/>
          </p:cNvSpPr>
          <p:nvPr>
            <p:ph type="title"/>
          </p:nvPr>
        </p:nvSpPr>
        <p:spPr>
          <a:xfrm>
            <a:off x="498360" y="200761"/>
            <a:ext cx="9975960" cy="590760"/>
          </a:xfrm>
          <a:prstGeom prst="rect">
            <a:avLst/>
          </a:prstGeom>
        </p:spPr>
        <p:txBody>
          <a:bodyPr spcFirstLastPara="1" vert="horz" wrap="square" lIns="91440" tIns="45690" rIns="91440" bIns="45690" numCol="1" anchor="b" anchorCtr="0" compatLnSpc="1">
            <a:prstTxWarp prst="textNoShape">
              <a:avLst/>
            </a:prstTxWarp>
            <a:noAutofit/>
          </a:bodyPr>
          <a:lstStyle/>
          <a:p>
            <a:r>
              <a:rPr lang="en-US"/>
              <a:t>Nsight Product Family</a:t>
            </a:r>
            <a:endParaRPr/>
          </a:p>
        </p:txBody>
      </p:sp>
      <p:sp>
        <p:nvSpPr>
          <p:cNvPr id="380" name="Google Shape;380;p75"/>
          <p:cNvSpPr txBox="1">
            <a:spLocks noGrp="1"/>
          </p:cNvSpPr>
          <p:nvPr>
            <p:ph type="body" idx="1"/>
          </p:nvPr>
        </p:nvSpPr>
        <p:spPr>
          <a:xfrm>
            <a:off x="145380" y="1803780"/>
            <a:ext cx="3156840" cy="3718800"/>
          </a:xfrm>
          <a:prstGeom prst="rect">
            <a:avLst/>
          </a:prstGeom>
        </p:spPr>
        <p:txBody>
          <a:bodyPr spcFirstLastPara="1" vert="horz" wrap="square" lIns="91440" tIns="45690" rIns="91440" bIns="45690" numCol="1" anchor="t" anchorCtr="0" compatLnSpc="1">
            <a:prstTxWarp prst="textNoShape">
              <a:avLst/>
            </a:prstTxWarp>
            <a:noAutofit/>
          </a:bodyPr>
          <a:lstStyle/>
          <a:p>
            <a:pPr marL="0" indent="0">
              <a:spcBef>
                <a:spcPts val="1800"/>
              </a:spcBef>
              <a:buClr>
                <a:schemeClr val="dk2"/>
              </a:buClr>
              <a:buSzPts val="1100"/>
            </a:pPr>
            <a:r>
              <a:rPr lang="en-US" sz="2400" b="1">
                <a:latin typeface="Roboto"/>
                <a:ea typeface="Roboto"/>
                <a:cs typeface="Roboto"/>
                <a:sym typeface="Roboto"/>
              </a:rPr>
              <a:t>Nsight Systems </a:t>
            </a:r>
            <a:r>
              <a:rPr lang="en-US" sz="1920" b="1">
                <a:latin typeface="Roboto"/>
                <a:ea typeface="Roboto"/>
                <a:cs typeface="Roboto"/>
                <a:sym typeface="Roboto"/>
              </a:rPr>
              <a:t>- Analyze application algorithm system-wide</a:t>
            </a:r>
            <a:endParaRPr sz="1920" b="1">
              <a:latin typeface="Roboto"/>
              <a:ea typeface="Roboto"/>
              <a:cs typeface="Roboto"/>
              <a:sym typeface="Roboto"/>
            </a:endParaRPr>
          </a:p>
          <a:p>
            <a:pPr marL="0" indent="0">
              <a:spcBef>
                <a:spcPts val="1800"/>
              </a:spcBef>
              <a:buClr>
                <a:schemeClr val="dk2"/>
              </a:buClr>
              <a:buSzPts val="1100"/>
            </a:pPr>
            <a:r>
              <a:rPr lang="en-US" sz="2400" b="1">
                <a:latin typeface="Roboto"/>
                <a:ea typeface="Roboto"/>
                <a:cs typeface="Roboto"/>
                <a:sym typeface="Roboto"/>
              </a:rPr>
              <a:t>Nsight Compute </a:t>
            </a:r>
            <a:r>
              <a:rPr lang="en-US" sz="1920" b="1">
                <a:latin typeface="Roboto"/>
                <a:ea typeface="Roboto"/>
                <a:cs typeface="Roboto"/>
                <a:sym typeface="Roboto"/>
              </a:rPr>
              <a:t>- Debug/optimize CUDA kernel</a:t>
            </a:r>
            <a:endParaRPr sz="1920" b="1">
              <a:latin typeface="Roboto"/>
              <a:ea typeface="Roboto"/>
              <a:cs typeface="Roboto"/>
              <a:sym typeface="Roboto"/>
            </a:endParaRPr>
          </a:p>
          <a:p>
            <a:pPr marL="0" indent="0">
              <a:spcBef>
                <a:spcPts val="1800"/>
              </a:spcBef>
              <a:spcAft>
                <a:spcPts val="960"/>
              </a:spcAft>
              <a:buClr>
                <a:schemeClr val="dk2"/>
              </a:buClr>
              <a:buSzPts val="1100"/>
            </a:pPr>
            <a:r>
              <a:rPr lang="en-US" sz="2400" b="1">
                <a:latin typeface="Roboto"/>
                <a:ea typeface="Roboto"/>
                <a:cs typeface="Roboto"/>
                <a:sym typeface="Roboto"/>
              </a:rPr>
              <a:t>Nsight Graphics </a:t>
            </a:r>
            <a:r>
              <a:rPr lang="en-US" sz="1920" b="1">
                <a:latin typeface="Roboto"/>
                <a:ea typeface="Roboto"/>
                <a:cs typeface="Roboto"/>
                <a:sym typeface="Roboto"/>
              </a:rPr>
              <a:t>- Debug/optimize graphics workloads</a:t>
            </a:r>
            <a:endParaRPr/>
          </a:p>
        </p:txBody>
      </p:sp>
      <p:sp>
        <p:nvSpPr>
          <p:cNvPr id="381" name="Google Shape;381;p75"/>
          <p:cNvSpPr txBox="1">
            <a:spLocks noGrp="1"/>
          </p:cNvSpPr>
          <p:nvPr>
            <p:ph type="body" idx="2"/>
          </p:nvPr>
        </p:nvSpPr>
        <p:spPr>
          <a:xfrm>
            <a:off x="4225260" y="726270"/>
            <a:ext cx="3233880" cy="590760"/>
          </a:xfrm>
          <a:prstGeom prst="rect">
            <a:avLst/>
          </a:prstGeom>
        </p:spPr>
        <p:txBody>
          <a:bodyPr spcFirstLastPara="1" vert="horz" wrap="square" lIns="91440" tIns="45690" rIns="91440" bIns="45690" numCol="1" anchor="t" anchorCtr="0" compatLnSpc="1">
            <a:prstTxWarp prst="textNoShape">
              <a:avLst/>
            </a:prstTxWarp>
            <a:noAutofit/>
          </a:bodyPr>
          <a:lstStyle/>
          <a:p>
            <a:pPr marL="0" indent="0">
              <a:spcAft>
                <a:spcPts val="960"/>
              </a:spcAft>
            </a:pPr>
            <a:r>
              <a:rPr lang="en-US"/>
              <a:t>Workflow</a:t>
            </a:r>
            <a:endParaRPr/>
          </a:p>
        </p:txBody>
      </p:sp>
      <p:sp>
        <p:nvSpPr>
          <p:cNvPr id="2" name="TextBox 1">
            <a:extLst>
              <a:ext uri="{FF2B5EF4-FFF2-40B4-BE49-F238E27FC236}">
                <a16:creationId xmlns:a16="http://schemas.microsoft.com/office/drawing/2014/main" id="{221B5228-714A-4299-8FBF-2E92CFE79817}"/>
              </a:ext>
            </a:extLst>
          </p:cNvPr>
          <p:cNvSpPr txBox="1"/>
          <p:nvPr/>
        </p:nvSpPr>
        <p:spPr>
          <a:xfrm>
            <a:off x="6183086" y="5957481"/>
            <a:ext cx="4927600" cy="200055"/>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GB" sz="700" b="0" dirty="0">
                <a:solidFill>
                  <a:schemeClr val="bg1"/>
                </a:solidFill>
                <a:effectLst/>
                <a:latin typeface="Arial" panose="020B0604020202020204" pitchFamily="34" charset="0"/>
              </a:rPr>
              <a:t>This material is released by NVIDIA Corporation under the Creative Commons Attribution 4.0 International (CC BY 4.0)</a:t>
            </a:r>
            <a:endParaRPr lang="en-GB" sz="700" b="0" dirty="0">
              <a:solidFill>
                <a:schemeClr val="bg1"/>
              </a:solidFill>
            </a:endParaRPr>
          </a:p>
        </p:txBody>
      </p:sp>
    </p:spTree>
  </p:cSld>
  <p:clrMapOvr>
    <a:masterClrMapping/>
  </p:clrMapOvr>
</p:sld>
</file>

<file path=ppt/theme/theme1.xml><?xml version="1.0" encoding="utf-8"?>
<a:theme xmlns:a="http://schemas.openxmlformats.org/drawingml/2006/main" name="Title &amp; Bullet">
  <a:themeElements>
    <a:clrScheme name="Custom 1">
      <a:dk1>
        <a:srgbClr val="B3B3B3"/>
      </a:dk1>
      <a:lt1>
        <a:srgbClr val="FFFFFF"/>
      </a:lt1>
      <a:dk2>
        <a:srgbClr val="000000"/>
      </a:dk2>
      <a:lt2>
        <a:srgbClr val="0C4E9B"/>
      </a:lt2>
      <a:accent1>
        <a:srgbClr val="042251"/>
      </a:accent1>
      <a:accent2>
        <a:srgbClr val="0C4E9B"/>
      </a:accent2>
      <a:accent3>
        <a:srgbClr val="0080A7"/>
      </a:accent3>
      <a:accent4>
        <a:srgbClr val="FF5400"/>
      </a:accent4>
      <a:accent5>
        <a:srgbClr val="C2000B"/>
      </a:accent5>
      <a:accent6>
        <a:srgbClr val="F0047F"/>
      </a:accent6>
      <a:hlink>
        <a:srgbClr val="0C4E9B"/>
      </a:hlink>
      <a:folHlink>
        <a:srgbClr val="868686"/>
      </a:folHlink>
    </a:clrScheme>
    <a:fontScheme name="Custom 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4"/>
          </a:solidFill>
        </a:ln>
      </a:spPr>
      <a:bodyPr/>
      <a:lstStyle/>
      <a:style>
        <a:lnRef idx="1">
          <a:schemeClr val="accent1"/>
        </a:lnRef>
        <a:fillRef idx="0">
          <a:schemeClr val="accent1"/>
        </a:fillRef>
        <a:effectRef idx="0">
          <a:schemeClr val="accent1"/>
        </a:effectRef>
        <a:fontRef idx="minor">
          <a:schemeClr val="tx1"/>
        </a:fontRef>
      </a:style>
    </a:lnDef>
    <a:txDef>
      <a:spPr>
        <a:noFill/>
        <a:ln w="6350">
          <a:noFill/>
        </a:ln>
      </a:spPr>
      <a:bodyPr wrap="none" rtlCol="0" anchor="ctr">
        <a:spAutoFit/>
      </a:bodyPr>
      <a:lstStyle>
        <a:defPPr algn="ctr">
          <a:lnSpc>
            <a:spcPct val="90000"/>
          </a:lnSpc>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raClrScheme>
      <a:clrScheme name="PPT_Template_Corp_16x9_rev2 1">
        <a:dk1>
          <a:srgbClr val="808080"/>
        </a:dk1>
        <a:lt1>
          <a:srgbClr val="FFFFFF"/>
        </a:lt1>
        <a:dk2>
          <a:srgbClr val="000000"/>
        </a:dk2>
        <a:lt2>
          <a:srgbClr val="B9E700"/>
        </a:lt2>
        <a:accent1>
          <a:srgbClr val="33CCCC"/>
        </a:accent1>
        <a:accent2>
          <a:srgbClr val="FF9933"/>
        </a:accent2>
        <a:accent3>
          <a:srgbClr val="AAAAAA"/>
        </a:accent3>
        <a:accent4>
          <a:srgbClr val="DADADA"/>
        </a:accent4>
        <a:accent5>
          <a:srgbClr val="ADE2E2"/>
        </a:accent5>
        <a:accent6>
          <a:srgbClr val="E78A2D"/>
        </a:accent6>
        <a:hlink>
          <a:srgbClr val="99CCFF"/>
        </a:hlink>
        <a:folHlink>
          <a:srgbClr val="0000FF"/>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Title &amp; Bullet">
  <a:themeElements>
    <a:clrScheme name="Custom 1">
      <a:dk1>
        <a:srgbClr val="B3B3B3"/>
      </a:dk1>
      <a:lt1>
        <a:srgbClr val="FFFFFF"/>
      </a:lt1>
      <a:dk2>
        <a:srgbClr val="000000"/>
      </a:dk2>
      <a:lt2>
        <a:srgbClr val="0C4E9B"/>
      </a:lt2>
      <a:accent1>
        <a:srgbClr val="042251"/>
      </a:accent1>
      <a:accent2>
        <a:srgbClr val="0C4E9B"/>
      </a:accent2>
      <a:accent3>
        <a:srgbClr val="0080A7"/>
      </a:accent3>
      <a:accent4>
        <a:srgbClr val="FF5400"/>
      </a:accent4>
      <a:accent5>
        <a:srgbClr val="C2000B"/>
      </a:accent5>
      <a:accent6>
        <a:srgbClr val="F0047F"/>
      </a:accent6>
      <a:hlink>
        <a:srgbClr val="0C4E9B"/>
      </a:hlink>
      <a:folHlink>
        <a:srgbClr val="868686"/>
      </a:folHlink>
    </a:clrScheme>
    <a:fontScheme name="Custom 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4"/>
          </a:solidFill>
        </a:ln>
      </a:spPr>
      <a:bodyPr/>
      <a:lstStyle/>
      <a:style>
        <a:lnRef idx="1">
          <a:schemeClr val="accent1"/>
        </a:lnRef>
        <a:fillRef idx="0">
          <a:schemeClr val="accent1"/>
        </a:fillRef>
        <a:effectRef idx="0">
          <a:schemeClr val="accent1"/>
        </a:effectRef>
        <a:fontRef idx="minor">
          <a:schemeClr val="tx1"/>
        </a:fontRef>
      </a:style>
    </a:lnDef>
    <a:txDef>
      <a:spPr>
        <a:noFill/>
        <a:ln w="6350">
          <a:noFill/>
        </a:ln>
      </a:spPr>
      <a:bodyPr wrap="none" rtlCol="0" anchor="ctr">
        <a:spAutoFit/>
      </a:bodyPr>
      <a:lstStyle>
        <a:defPPr algn="ctr">
          <a:lnSpc>
            <a:spcPct val="90000"/>
          </a:lnSpc>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raClrScheme>
      <a:clrScheme name="PPT_Template_Corp_16x9_rev2 1">
        <a:dk1>
          <a:srgbClr val="808080"/>
        </a:dk1>
        <a:lt1>
          <a:srgbClr val="FFFFFF"/>
        </a:lt1>
        <a:dk2>
          <a:srgbClr val="000000"/>
        </a:dk2>
        <a:lt2>
          <a:srgbClr val="B9E700"/>
        </a:lt2>
        <a:accent1>
          <a:srgbClr val="33CCCC"/>
        </a:accent1>
        <a:accent2>
          <a:srgbClr val="FF9933"/>
        </a:accent2>
        <a:accent3>
          <a:srgbClr val="AAAAAA"/>
        </a:accent3>
        <a:accent4>
          <a:srgbClr val="DADADA"/>
        </a:accent4>
        <a:accent5>
          <a:srgbClr val="ADE2E2"/>
        </a:accent5>
        <a:accent6>
          <a:srgbClr val="E78A2D"/>
        </a:accent6>
        <a:hlink>
          <a:srgbClr val="99CCFF"/>
        </a:hlink>
        <a:folHlink>
          <a:srgbClr val="0000FF"/>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F59E8B2F2D50A34B8956FD0A46C10A97" ma:contentTypeVersion="0" ma:contentTypeDescription="Create a new document." ma:contentTypeScope="" ma:versionID="2d22a1089f8aa3be74aa23dc2e82a28f">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3.xml><?xml version="1.0" encoding="utf-8"?>
<p:properties xmlns:p="http://schemas.microsoft.com/office/2006/metadata/properties" xmlns:xsi="http://www.w3.org/2001/XMLSchema-instance">
  <documentManagement/>
</p:properties>
</file>

<file path=customXml/itemProps1.xml><?xml version="1.0" encoding="utf-8"?>
<ds:datastoreItem xmlns:ds="http://schemas.openxmlformats.org/officeDocument/2006/customXml" ds:itemID="{E29B7386-0C5E-43DB-8BF1-052EEAD5F5DF}">
  <ds:schemaRefs>
    <ds:schemaRef ds:uri="http://schemas.microsoft.com/sharepoint/v3/contenttype/forms"/>
  </ds:schemaRefs>
</ds:datastoreItem>
</file>

<file path=customXml/itemProps2.xml><?xml version="1.0" encoding="utf-8"?>
<ds:datastoreItem xmlns:ds="http://schemas.openxmlformats.org/officeDocument/2006/customXml" ds:itemID="{BEA82F4F-F3EA-4E98-BEE2-3C70B6315C2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3.xml><?xml version="1.0" encoding="utf-8"?>
<ds:datastoreItem xmlns:ds="http://schemas.openxmlformats.org/officeDocument/2006/customXml" ds:itemID="{DF88E22E-2A4B-4FB1-9848-BF16E7DBE74B}">
  <ds:schemaRefs>
    <ds:schemaRef ds:uri="http://schemas.openxmlformats.org/package/2006/metadata/core-properties"/>
    <ds:schemaRef ds:uri="http://schemas.microsoft.com/office/2006/documentManagement/types"/>
    <ds:schemaRef ds:uri="http://purl.org/dc/elements/1.1/"/>
    <ds:schemaRef ds:uri="http://schemas.microsoft.com/office/2006/metadata/properties"/>
    <ds:schemaRef ds:uri="http://purl.org/dc/term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otalTime>98451</TotalTime>
  <Words>5020</Words>
  <Application>Microsoft Office PowerPoint</Application>
  <PresentationFormat>Custom</PresentationFormat>
  <Paragraphs>634</Paragraphs>
  <Slides>44</Slides>
  <Notes>41</Notes>
  <HiddenSlides>7</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44</vt:i4>
      </vt:variant>
    </vt:vector>
  </HeadingPairs>
  <TitlesOfParts>
    <vt:vector size="53" baseType="lpstr">
      <vt:lpstr>Arial</vt:lpstr>
      <vt:lpstr>Calibri</vt:lpstr>
      <vt:lpstr>Consolas</vt:lpstr>
      <vt:lpstr>Noto Sans Symbols</vt:lpstr>
      <vt:lpstr>Roboto</vt:lpstr>
      <vt:lpstr>Trebuchet MS</vt:lpstr>
      <vt:lpstr>Wingdings</vt:lpstr>
      <vt:lpstr>Title &amp; Bullet</vt:lpstr>
      <vt:lpstr>1_Title &amp; Bullet</vt:lpstr>
      <vt:lpstr>MODULE two: profiling</vt:lpstr>
      <vt:lpstr>Module OVERVIEW</vt:lpstr>
      <vt:lpstr>Compiling sequential code</vt:lpstr>
      <vt:lpstr>NVIDIA’S HPC COMPILERS (aka PGI)</vt:lpstr>
      <vt:lpstr>NVIDIA’S HPC COMPILERS (aka PGI)</vt:lpstr>
      <vt:lpstr>GCC Compiler Basics</vt:lpstr>
      <vt:lpstr>GCC Compiler Basics</vt:lpstr>
      <vt:lpstr>NVIDIA NSIGHT Family</vt:lpstr>
      <vt:lpstr>Nsight Product Family</vt:lpstr>
      <vt:lpstr>PowerPoint Presentation</vt:lpstr>
      <vt:lpstr>Profiling sequential code</vt:lpstr>
      <vt:lpstr>Openacc development CYCLE</vt:lpstr>
      <vt:lpstr>Profiling sequential code</vt:lpstr>
      <vt:lpstr>Profiling sequential code</vt:lpstr>
      <vt:lpstr>Profiling with NSIGHT SYSTEM and NVTX</vt:lpstr>
      <vt:lpstr>Profiling Sequential code</vt:lpstr>
      <vt:lpstr>Profiling Sequential code</vt:lpstr>
      <vt:lpstr>PowerPoint Presentation</vt:lpstr>
      <vt:lpstr>Profiling Sequential code</vt:lpstr>
      <vt:lpstr>Profiling Sequential code</vt:lpstr>
      <vt:lpstr>Profiling Sequential code</vt:lpstr>
      <vt:lpstr>Profiling Sequential code</vt:lpstr>
      <vt:lpstr>Profiling Sequential code</vt:lpstr>
      <vt:lpstr>Profiling Sequential code</vt:lpstr>
      <vt:lpstr>Profiling sequential code</vt:lpstr>
      <vt:lpstr>Profiling sequential code</vt:lpstr>
      <vt:lpstr>profiling multicore code</vt:lpstr>
      <vt:lpstr>Profiling multicore code</vt:lpstr>
      <vt:lpstr>Profiling multicore code</vt:lpstr>
      <vt:lpstr>Profiling multicore code</vt:lpstr>
      <vt:lpstr>Profiling multicore code</vt:lpstr>
      <vt:lpstr>profiling OPENACC code</vt:lpstr>
      <vt:lpstr>Parallel vs sequential </vt:lpstr>
      <vt:lpstr>PowerPoint Presentation</vt:lpstr>
      <vt:lpstr>Parallel vs sequential Speedup</vt:lpstr>
      <vt:lpstr>Profiling Parallel code</vt:lpstr>
      <vt:lpstr>Lab code</vt:lpstr>
      <vt:lpstr>Laplace heat transfer</vt:lpstr>
      <vt:lpstr>Laplace heat transfer</vt:lpstr>
      <vt:lpstr>Laplace heat transfer</vt:lpstr>
      <vt:lpstr>Laplace heat transfer</vt:lpstr>
      <vt:lpstr>KEY concepts</vt:lpstr>
      <vt:lpstr>Lab Goals</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Jennifer Hohn</dc:creator>
  <cp:lastModifiedBy>Mozhgan Kabiri Chimeh</cp:lastModifiedBy>
  <cp:revision>4282</cp:revision>
  <dcterms:created xsi:type="dcterms:W3CDTF">2008-01-24T03:11:41Z</dcterms:created>
  <dcterms:modified xsi:type="dcterms:W3CDTF">2021-01-14T10:37:19Z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0x010100F59E8B2F2D50A34B8956FD0A46C10A97</vt:lpwstr>
  </property>
  <property fmtid="{D5CDD505-2E9C-101B-9397-08002B2CF9AE}" pid="3" name="MSIP_Label_6b558183-044c-4105-8d9c-cea02a2a3d86_Enabled">
    <vt:lpwstr>True</vt:lpwstr>
  </property>
  <property fmtid="{D5CDD505-2E9C-101B-9397-08002B2CF9AE}" pid="4" name="MSIP_Label_6b558183-044c-4105-8d9c-cea02a2a3d86_SiteId">
    <vt:lpwstr>43083d15-7273-40c1-b7db-39efd9ccc17a</vt:lpwstr>
  </property>
  <property fmtid="{D5CDD505-2E9C-101B-9397-08002B2CF9AE}" pid="5" name="MSIP_Label_6b558183-044c-4105-8d9c-cea02a2a3d86_Owner">
    <vt:lpwstr>jlevites@nvidia.com</vt:lpwstr>
  </property>
  <property fmtid="{D5CDD505-2E9C-101B-9397-08002B2CF9AE}" pid="6" name="MSIP_Label_6b558183-044c-4105-8d9c-cea02a2a3d86_SetDate">
    <vt:lpwstr>2019-08-26T15:12:33.0105863Z</vt:lpwstr>
  </property>
  <property fmtid="{D5CDD505-2E9C-101B-9397-08002B2CF9AE}" pid="7" name="MSIP_Label_6b558183-044c-4105-8d9c-cea02a2a3d86_Name">
    <vt:lpwstr>Unrestricted</vt:lpwstr>
  </property>
  <property fmtid="{D5CDD505-2E9C-101B-9397-08002B2CF9AE}" pid="8" name="MSIP_Label_6b558183-044c-4105-8d9c-cea02a2a3d86_Application">
    <vt:lpwstr>Microsoft Azure Information Protection</vt:lpwstr>
  </property>
  <property fmtid="{D5CDD505-2E9C-101B-9397-08002B2CF9AE}" pid="9" name="MSIP_Label_6b558183-044c-4105-8d9c-cea02a2a3d86_ActionId">
    <vt:lpwstr>8f79c6e9-2994-41e7-9288-5549787704e6</vt:lpwstr>
  </property>
  <property fmtid="{D5CDD505-2E9C-101B-9397-08002B2CF9AE}" pid="10" name="MSIP_Label_6b558183-044c-4105-8d9c-cea02a2a3d86_Extended_MSFT_Method">
    <vt:lpwstr>Automatic</vt:lpwstr>
  </property>
  <property fmtid="{D5CDD505-2E9C-101B-9397-08002B2CF9AE}" pid="11" name="Sensitivity">
    <vt:lpwstr>Unrestricted</vt:lpwstr>
  </property>
</Properties>
</file>